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46" r:id="rId3"/>
    <p:sldId id="343" r:id="rId4"/>
    <p:sldId id="350" r:id="rId5"/>
    <p:sldId id="321" r:id="rId6"/>
    <p:sldId id="312" r:id="rId7"/>
    <p:sldId id="34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pos="7296" userDrawn="1">
          <p15:clr>
            <a:srgbClr val="A4A3A4"/>
          </p15:clr>
        </p15:guide>
        <p15:guide id="5" orient="horz" pos="1008" userDrawn="1">
          <p15:clr>
            <a:srgbClr val="A4A3A4"/>
          </p15:clr>
        </p15:guide>
        <p15:guide id="6" orient="horz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16" autoAdjust="0"/>
    <p:restoredTop sz="94660"/>
  </p:normalViewPr>
  <p:slideViewPr>
    <p:cSldViewPr snapToGrid="0" showGuides="1">
      <p:cViewPr varScale="1">
        <p:scale>
          <a:sx n="123" d="100"/>
          <a:sy n="123" d="100"/>
        </p:scale>
        <p:origin x="450" y="108"/>
      </p:cViewPr>
      <p:guideLst>
        <p:guide orient="horz" pos="2160"/>
        <p:guide pos="3840"/>
        <p:guide pos="384"/>
        <p:guide pos="7296"/>
        <p:guide orient="horz" pos="1008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3B71A-1CDA-4F4D-9FF3-BE322F2355F4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143E0-3118-4D5E-8DD6-8243B72D8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744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E5CF1-4A6B-4C34-A2E1-B0ACCB4F2C27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5BCA2-41B8-4E5A-A876-622D3C500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67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5006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N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876300" y="1614371"/>
            <a:ext cx="3121542" cy="212828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Image#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535229" y="1614371"/>
            <a:ext cx="3121542" cy="212828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Image#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8194158" y="1614371"/>
            <a:ext cx="3121542" cy="212828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Image#</a:t>
            </a:r>
          </a:p>
        </p:txBody>
      </p:sp>
    </p:spTree>
    <p:extLst>
      <p:ext uri="{BB962C8B-B14F-4D97-AF65-F5344CB8AC3E}">
        <p14:creationId xmlns:p14="http://schemas.microsoft.com/office/powerpoint/2010/main" val="3186042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&amp;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935726" y="3495189"/>
            <a:ext cx="228600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Image#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9" y="3495189"/>
            <a:ext cx="228600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Image#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2" y="3495189"/>
            <a:ext cx="228600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Image#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5" y="3495189"/>
            <a:ext cx="228600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Image#</a:t>
            </a:r>
          </a:p>
        </p:txBody>
      </p:sp>
    </p:spTree>
    <p:extLst>
      <p:ext uri="{BB962C8B-B14F-4D97-AF65-F5344CB8AC3E}">
        <p14:creationId xmlns:p14="http://schemas.microsoft.com/office/powerpoint/2010/main" val="2841567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16200000">
            <a:off x="6082284" y="1047605"/>
            <a:ext cx="27432" cy="548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459462" y="564440"/>
            <a:ext cx="3273076" cy="649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Dense" panose="02000000000000000000" pitchFamily="50" charset="0"/>
              </a:defRPr>
            </a:lvl1pPr>
            <a:lvl2pPr marL="457200" indent="0">
              <a:buNone/>
              <a:defRPr>
                <a:latin typeface="Dense" panose="02000000000000000000" pitchFamily="50" charset="0"/>
              </a:defRPr>
            </a:lvl2pPr>
            <a:lvl3pPr marL="914400" indent="0">
              <a:buNone/>
              <a:defRPr>
                <a:latin typeface="Dense" panose="02000000000000000000" pitchFamily="50" charset="0"/>
              </a:defRPr>
            </a:lvl3pPr>
            <a:lvl4pPr>
              <a:defRPr>
                <a:latin typeface="Dense" panose="02000000000000000000" pitchFamily="50" charset="0"/>
              </a:defRPr>
            </a:lvl4pPr>
            <a:lvl5pPr>
              <a:defRPr>
                <a:latin typeface="Dense" panose="02000000000000000000" pitchFamily="50" charset="0"/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459462" y="473447"/>
            <a:ext cx="3273076" cy="2308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>
                <a:latin typeface="Dense" panose="02000000000000000000" pitchFamily="50" charset="0"/>
              </a:defRPr>
            </a:lvl2pPr>
            <a:lvl3pPr marL="914400" indent="0">
              <a:buNone/>
              <a:defRPr>
                <a:latin typeface="Dense" panose="02000000000000000000" pitchFamily="50" charset="0"/>
              </a:defRPr>
            </a:lvl3pPr>
            <a:lvl4pPr>
              <a:defRPr>
                <a:latin typeface="Dense" panose="02000000000000000000" pitchFamily="50" charset="0"/>
              </a:defRPr>
            </a:lvl4pPr>
            <a:lvl5pPr>
              <a:defRPr>
                <a:latin typeface="Dense" panose="02000000000000000000" pitchFamily="50" charset="0"/>
              </a:defRPr>
            </a:lvl5pPr>
          </a:lstStyle>
          <a:p>
            <a:pPr lvl="0"/>
            <a:r>
              <a:rPr lang="en-US"/>
              <a:t>CLICK TO EDIT SLOGAN TEXT</a:t>
            </a:r>
          </a:p>
        </p:txBody>
      </p:sp>
    </p:spTree>
    <p:extLst>
      <p:ext uri="{BB962C8B-B14F-4D97-AF65-F5344CB8AC3E}">
        <p14:creationId xmlns:p14="http://schemas.microsoft.com/office/powerpoint/2010/main" val="152707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Full Image</a:t>
            </a:r>
          </a:p>
        </p:txBody>
      </p:sp>
    </p:spTree>
    <p:extLst>
      <p:ext uri="{BB962C8B-B14F-4D97-AF65-F5344CB8AC3E}">
        <p14:creationId xmlns:p14="http://schemas.microsoft.com/office/powerpoint/2010/main" val="1560911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83475" y="704632"/>
            <a:ext cx="2743200" cy="2743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 b="0"/>
            </a:lvl1pPr>
          </a:lstStyle>
          <a:p>
            <a:r>
              <a:rPr lang="en-US"/>
              <a:t>Single Image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310759" y="704632"/>
            <a:ext cx="2743200" cy="2743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 b="0"/>
            </a:lvl1pPr>
          </a:lstStyle>
          <a:p>
            <a:r>
              <a:rPr lang="en-US"/>
              <a:t>Single Image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138043" y="704632"/>
            <a:ext cx="2743200" cy="2743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 b="0"/>
            </a:lvl1pPr>
          </a:lstStyle>
          <a:p>
            <a:r>
              <a:rPr lang="en-US"/>
              <a:t>Single Image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965327" y="704632"/>
            <a:ext cx="2743200" cy="2743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 b="0"/>
            </a:lvl1pPr>
          </a:lstStyle>
          <a:p>
            <a:r>
              <a:rPr lang="en-US"/>
              <a:t>Single Image</a:t>
            </a:r>
          </a:p>
        </p:txBody>
      </p:sp>
    </p:spTree>
    <p:extLst>
      <p:ext uri="{BB962C8B-B14F-4D97-AF65-F5344CB8AC3E}">
        <p14:creationId xmlns:p14="http://schemas.microsoft.com/office/powerpoint/2010/main" val="276743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nual Input 1"/>
          <p:cNvSpPr/>
          <p:nvPr userDrawn="1"/>
        </p:nvSpPr>
        <p:spPr>
          <a:xfrm>
            <a:off x="1045303" y="1616146"/>
            <a:ext cx="2453373" cy="1525772"/>
          </a:xfrm>
          <a:prstGeom prst="flowChartManualInput">
            <a:avLst/>
          </a:prstGeom>
          <a:blipFill>
            <a:blip r:embed="rId2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Manual Input 2"/>
          <p:cNvSpPr/>
          <p:nvPr userDrawn="1"/>
        </p:nvSpPr>
        <p:spPr>
          <a:xfrm flipH="1">
            <a:off x="6070120" y="1616146"/>
            <a:ext cx="2453373" cy="1525772"/>
          </a:xfrm>
          <a:prstGeom prst="flowChartManualInpu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anual Input 3"/>
          <p:cNvSpPr/>
          <p:nvPr userDrawn="1"/>
        </p:nvSpPr>
        <p:spPr>
          <a:xfrm>
            <a:off x="8583919" y="1616146"/>
            <a:ext cx="2453373" cy="1525772"/>
          </a:xfrm>
          <a:prstGeom prst="flowChartManualInpu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559101" y="3203890"/>
            <a:ext cx="2450592" cy="152704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045303" y="1614870"/>
            <a:ext cx="2450592" cy="1527048"/>
          </a:xfrm>
          <a:prstGeom prst="flowChartManualInpu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Image#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8586700" y="1614870"/>
            <a:ext cx="2450592" cy="1527048"/>
          </a:xfrm>
          <a:prstGeom prst="flowChartManualInpu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Image#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6072901" y="1614870"/>
            <a:ext cx="2450592" cy="1527048"/>
          </a:xfrm>
          <a:prstGeom prst="flowChartManualInpu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Image#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559101" y="3203890"/>
            <a:ext cx="2450592" cy="1527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Image#</a:t>
            </a:r>
          </a:p>
        </p:txBody>
      </p:sp>
    </p:spTree>
    <p:extLst>
      <p:ext uri="{BB962C8B-B14F-4D97-AF65-F5344CB8AC3E}">
        <p14:creationId xmlns:p14="http://schemas.microsoft.com/office/powerpoint/2010/main" val="1751186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11301" y="2184664"/>
            <a:ext cx="1545336" cy="1545336"/>
          </a:xfrm>
          <a:prstGeom prst="roundRect">
            <a:avLst>
              <a:gd name="adj" fmla="val 1704"/>
            </a:avLst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/>
              <a:t>Team#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2408204" y="2184664"/>
            <a:ext cx="1545336" cy="1545336"/>
          </a:xfrm>
          <a:prstGeom prst="roundRect">
            <a:avLst>
              <a:gd name="adj" fmla="val 1704"/>
            </a:avLst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/>
              <a:t>Team#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4205107" y="2184664"/>
            <a:ext cx="1545336" cy="1545336"/>
          </a:xfrm>
          <a:prstGeom prst="roundRect">
            <a:avLst>
              <a:gd name="adj" fmla="val 1704"/>
            </a:avLst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/>
              <a:t>Team#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494951" y="4013463"/>
            <a:ext cx="1545336" cy="1545336"/>
          </a:xfrm>
          <a:prstGeom prst="roundRect">
            <a:avLst>
              <a:gd name="adj" fmla="val 1704"/>
            </a:avLst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/>
              <a:t>Team#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316354" y="4013463"/>
            <a:ext cx="1545336" cy="1545336"/>
          </a:xfrm>
          <a:prstGeom prst="roundRect">
            <a:avLst>
              <a:gd name="adj" fmla="val 1704"/>
            </a:avLst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/>
              <a:t>Team#</a:t>
            </a:r>
          </a:p>
        </p:txBody>
      </p:sp>
    </p:spTree>
    <p:extLst>
      <p:ext uri="{BB962C8B-B14F-4D97-AF65-F5344CB8AC3E}">
        <p14:creationId xmlns:p14="http://schemas.microsoft.com/office/powerpoint/2010/main" val="374063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31925" y="2184661"/>
            <a:ext cx="1545336" cy="1545336"/>
          </a:xfrm>
          <a:prstGeom prst="roundRect">
            <a:avLst>
              <a:gd name="adj" fmla="val 1704"/>
            </a:avLst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/>
              <a:t>Team#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2627127" y="2182960"/>
            <a:ext cx="1545336" cy="1545336"/>
          </a:xfrm>
          <a:prstGeom prst="roundRect">
            <a:avLst>
              <a:gd name="adj" fmla="val 1704"/>
            </a:avLst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/>
              <a:t>Team#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4425731" y="2182960"/>
            <a:ext cx="1545336" cy="1545336"/>
          </a:xfrm>
          <a:prstGeom prst="roundRect">
            <a:avLst>
              <a:gd name="adj" fmla="val 1704"/>
            </a:avLst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/>
              <a:t>Team#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219232" y="2182960"/>
            <a:ext cx="1545336" cy="1545336"/>
          </a:xfrm>
          <a:prstGeom prst="roundRect">
            <a:avLst>
              <a:gd name="adj" fmla="val 1704"/>
            </a:avLst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/>
              <a:t>Team#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021238" y="2182960"/>
            <a:ext cx="1545336" cy="1545336"/>
          </a:xfrm>
          <a:prstGeom prst="roundRect">
            <a:avLst>
              <a:gd name="adj" fmla="val 1704"/>
            </a:avLst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/>
              <a:t>Team#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9819842" y="2182960"/>
            <a:ext cx="1545336" cy="1545336"/>
          </a:xfrm>
          <a:prstGeom prst="roundRect">
            <a:avLst>
              <a:gd name="adj" fmla="val 1704"/>
            </a:avLst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/>
              <a:t>Team#</a:t>
            </a:r>
          </a:p>
        </p:txBody>
      </p:sp>
    </p:spTree>
    <p:extLst>
      <p:ext uri="{BB962C8B-B14F-4D97-AF65-F5344CB8AC3E}">
        <p14:creationId xmlns:p14="http://schemas.microsoft.com/office/powerpoint/2010/main" val="2856024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574707" y="1616347"/>
            <a:ext cx="2706624" cy="19842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Portfolio#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3352715" y="1616347"/>
            <a:ext cx="2706624" cy="19842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Portfolio#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6130723" y="1616347"/>
            <a:ext cx="2706624" cy="19842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Portfolio#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8908730" y="1616347"/>
            <a:ext cx="2706624" cy="19842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Portfolio#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573151" y="3654697"/>
            <a:ext cx="2706624" cy="19842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Portfolio#</a:t>
            </a:r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3352313" y="3654697"/>
            <a:ext cx="2706624" cy="19842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Portfolio#</a:t>
            </a:r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6131475" y="3654697"/>
            <a:ext cx="2706624" cy="19842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Portfolio#</a:t>
            </a:r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8910638" y="3654697"/>
            <a:ext cx="2706624" cy="19842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Portfolio#</a:t>
            </a:r>
          </a:p>
        </p:txBody>
      </p:sp>
    </p:spTree>
    <p:extLst>
      <p:ext uri="{BB962C8B-B14F-4D97-AF65-F5344CB8AC3E}">
        <p14:creationId xmlns:p14="http://schemas.microsoft.com/office/powerpoint/2010/main" val="1949065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32273" y="1625004"/>
            <a:ext cx="1679986" cy="1679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32273" y="3464561"/>
            <a:ext cx="1679986" cy="16799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964808" y="4380879"/>
            <a:ext cx="2586318" cy="16799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5703675" y="1621418"/>
            <a:ext cx="2594344" cy="1676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450568" y="1617832"/>
            <a:ext cx="1679986" cy="1679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9379741" y="3464561"/>
            <a:ext cx="1679986" cy="16799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2968104" y="1625004"/>
            <a:ext cx="2587752" cy="25877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5710267" y="3464561"/>
            <a:ext cx="3516926" cy="25877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964695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873996" y="1609549"/>
            <a:ext cx="3474720" cy="22128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Image#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357488" y="1609549"/>
            <a:ext cx="3474720" cy="22128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Image#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7847380" y="1609549"/>
            <a:ext cx="3474720" cy="22128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Image#</a:t>
            </a:r>
          </a:p>
        </p:txBody>
      </p:sp>
    </p:spTree>
    <p:extLst>
      <p:ext uri="{BB962C8B-B14F-4D97-AF65-F5344CB8AC3E}">
        <p14:creationId xmlns:p14="http://schemas.microsoft.com/office/powerpoint/2010/main" val="180251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99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1" r:id="rId6"/>
    <p:sldLayoutId id="2147483653" r:id="rId7"/>
    <p:sldLayoutId id="2147483654" r:id="rId8"/>
    <p:sldLayoutId id="2147483655" r:id="rId9"/>
    <p:sldLayoutId id="2147483656" r:id="rId10"/>
    <p:sldLayoutId id="2147483662" r:id="rId11"/>
    <p:sldLayoutId id="2147483663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argoviste-decide.ro/intrebari-frecvente/#73641b961c2b96629" TargetMode="External"/><Relationship Id="rId2" Type="http://schemas.openxmlformats.org/officeDocument/2006/relationships/hyperlink" Target="https://targoviste-decide.ro/intrebari-frecvente/#a44c9fb3b771d657e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argoviste-decide.ro/intrebari-frecvente/#8f79be0a1ed00eca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argoviste-decide.ro/intrebari-frecvente/#c778978c91fd9f860" TargetMode="External"/><Relationship Id="rId2" Type="http://schemas.openxmlformats.org/officeDocument/2006/relationships/hyperlink" Target="https://targoviste-decide.ro/intrebari-frecvente/#a44c9fb3b771d657e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imagine 3">
            <a:extLst>
              <a:ext uri="{FF2B5EF4-FFF2-40B4-BE49-F238E27FC236}">
                <a16:creationId xmlns:a16="http://schemas.microsoft.com/office/drawing/2014/main" id="{3AD42F82-4784-436C-87AA-FB24067A0F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358" name="Rounded Rectangle 357"/>
          <p:cNvSpPr/>
          <p:nvPr/>
        </p:nvSpPr>
        <p:spPr>
          <a:xfrm>
            <a:off x="1978030" y="4106818"/>
            <a:ext cx="8235941" cy="798396"/>
          </a:xfrm>
          <a:prstGeom prst="roundRect">
            <a:avLst>
              <a:gd name="adj" fmla="val 562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5000" dirty="0">
                <a:solidFill>
                  <a:schemeClr val="bg1"/>
                </a:solidFill>
                <a:latin typeface="Dense" panose="02000000000000000000" pitchFamily="50" charset="0"/>
              </a:rPr>
              <a:t>BUGETARE PARTICIPATIVĂ </a:t>
            </a:r>
            <a:endParaRPr lang="en-US" sz="5000" dirty="0">
              <a:solidFill>
                <a:schemeClr val="bg1"/>
              </a:solidFill>
              <a:latin typeface="Dense" panose="02000000000000000000" pitchFamily="50" charset="0"/>
            </a:endParaRPr>
          </a:p>
        </p:txBody>
      </p:sp>
      <p:sp>
        <p:nvSpPr>
          <p:cNvPr id="363" name="Freeform 362"/>
          <p:cNvSpPr/>
          <p:nvPr/>
        </p:nvSpPr>
        <p:spPr>
          <a:xfrm>
            <a:off x="5952524" y="5885248"/>
            <a:ext cx="286952" cy="286952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1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6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7" y="120253"/>
                  <a:pt x="159842" y="121964"/>
                  <a:pt x="159842" y="123899"/>
                </a:cubicBezTo>
                <a:cubicBezTo>
                  <a:pt x="159842" y="125834"/>
                  <a:pt x="159097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4" y="118764"/>
                </a:cubicBezTo>
                <a:cubicBezTo>
                  <a:pt x="74637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6" y="165571"/>
                  <a:pt x="214759" y="141982"/>
                  <a:pt x="214759" y="114300"/>
                </a:cubicBezTo>
                <a:cubicBezTo>
                  <a:pt x="214759" y="86618"/>
                  <a:pt x="204936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6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6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5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" grpId="0" animBg="1"/>
      <p:bldP spid="36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3869595" y="328935"/>
            <a:ext cx="4452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all" dirty="0"/>
              <a:t>DESPRE </a:t>
            </a:r>
            <a:r>
              <a:rPr lang="en-US" b="1" cap="all" dirty="0" err="1"/>
              <a:t>Bugetare</a:t>
            </a:r>
            <a:r>
              <a:rPr lang="en-US" b="1" cap="all" dirty="0"/>
              <a:t> </a:t>
            </a:r>
            <a:r>
              <a:rPr lang="en-US" b="1" cap="all" dirty="0" err="1"/>
              <a:t>participativă</a:t>
            </a:r>
            <a:endParaRPr lang="en-US" b="1" dirty="0"/>
          </a:p>
        </p:txBody>
      </p:sp>
      <p:sp>
        <p:nvSpPr>
          <p:cNvPr id="31" name="Rectangle 30"/>
          <p:cNvSpPr/>
          <p:nvPr/>
        </p:nvSpPr>
        <p:spPr>
          <a:xfrm rot="16200000">
            <a:off x="6082284" y="1047605"/>
            <a:ext cx="27432" cy="548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91997" y="1582341"/>
            <a:ext cx="3365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 ESTE ?</a:t>
            </a:r>
          </a:p>
          <a:p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Bugetul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participativ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este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un instrument de management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deschis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inclusiv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şi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transparent, instrument care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permite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participarea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reală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cetăţenilor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la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guvernarea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oraşului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aceştia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putând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decide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în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mod direct cum se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cheltui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un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procent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clar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definit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în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acest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sens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din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bugetul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investiţii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Indicator de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modernitate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şi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deschidere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administraţiei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faţă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cetăţean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bugetarea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participativă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este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modalitate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mai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eficientă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cheltuire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banului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public,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consolidează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comunitatea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şi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face ca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bugetele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publice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să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fie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cheltuite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într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-un mod transparent,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mai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echitabil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şi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mai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eficient</a:t>
            </a: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TextBox 31">
            <a:extLst>
              <a:ext uri="{FF2B5EF4-FFF2-40B4-BE49-F238E27FC236}">
                <a16:creationId xmlns:a16="http://schemas.microsoft.com/office/drawing/2014/main" id="{C92A431F-A6FD-4B4B-AA88-12429A1D79F3}"/>
              </a:ext>
            </a:extLst>
          </p:cNvPr>
          <p:cNvSpPr txBox="1"/>
          <p:nvPr/>
        </p:nvSpPr>
        <p:spPr>
          <a:xfrm>
            <a:off x="691997" y="3890665"/>
            <a:ext cx="3365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 CE FOLOSE</a:t>
            </a:r>
            <a:r>
              <a:rPr lang="ro-RO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ŞTE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</a:p>
          <a:p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creşterea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nivelului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 dialog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şi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colaborare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dintre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cetăţeni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şi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administraţia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publică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locală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creşterea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gradului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asumare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şi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implicare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cetățenilor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în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procesul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dezvoltare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urbană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creșterea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transparenței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activității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administraţiei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publice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locale</a:t>
            </a:r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8297ECB5-789E-45CC-9368-1463FA57F1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306" y="1434787"/>
            <a:ext cx="7090094" cy="3988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6AB9DB68-A269-407F-A4EC-B606066FC7E5}"/>
              </a:ext>
            </a:extLst>
          </p:cNvPr>
          <p:cNvSpPr txBox="1"/>
          <p:nvPr/>
        </p:nvSpPr>
        <p:spPr>
          <a:xfrm>
            <a:off x="5331211" y="6406120"/>
            <a:ext cx="15295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www.targoviste-decide.ro</a:t>
            </a:r>
          </a:p>
        </p:txBody>
      </p:sp>
    </p:spTree>
    <p:extLst>
      <p:ext uri="{BB962C8B-B14F-4D97-AF65-F5344CB8AC3E}">
        <p14:creationId xmlns:p14="http://schemas.microsoft.com/office/powerpoint/2010/main" val="188827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ubstituent imagine 13">
            <a:extLst>
              <a:ext uri="{FF2B5EF4-FFF2-40B4-BE49-F238E27FC236}">
                <a16:creationId xmlns:a16="http://schemas.microsoft.com/office/drawing/2014/main" id="{AF7782D0-9E50-4419-A5DC-B83ECCE7B9F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1" r="19481"/>
          <a:stretch>
            <a:fillRect/>
          </a:stretch>
        </p:blipFill>
        <p:spPr>
          <a:xfrm>
            <a:off x="0" y="0"/>
            <a:ext cx="5776913" cy="6858000"/>
          </a:xfrm>
        </p:spPr>
      </p:pic>
      <p:sp>
        <p:nvSpPr>
          <p:cNvPr id="3" name="TextBox 2"/>
          <p:cNvSpPr txBox="1"/>
          <p:nvPr/>
        </p:nvSpPr>
        <p:spPr>
          <a:xfrm>
            <a:off x="6082284" y="1600200"/>
            <a:ext cx="505576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1-31 IULIE</a:t>
            </a:r>
          </a:p>
          <a:p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Persoanele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care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doresc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să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propună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proiecte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trebuie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să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aibă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domiciliul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în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Municipiul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Târgovişte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și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să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se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înscrie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în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platforma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online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dedicată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bugetării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participative.</a:t>
            </a:r>
          </a:p>
          <a:p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Propunerile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trebuie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să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se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încadreze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într-unul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din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următoarele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domenii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:</a:t>
            </a:r>
          </a:p>
          <a:p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- </a:t>
            </a:r>
            <a:r>
              <a:rPr lang="en-US" sz="12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Infrastructură</a:t>
            </a:r>
            <a:r>
              <a:rPr lang="en-US" sz="12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stradală</a:t>
            </a:r>
            <a:r>
              <a:rPr lang="en-US" sz="12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: </a:t>
            </a:r>
            <a:r>
              <a:rPr lang="en-US" sz="12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alei</a:t>
            </a:r>
            <a:r>
              <a:rPr lang="en-US" sz="12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trotuare</a:t>
            </a:r>
            <a:r>
              <a:rPr lang="en-US" sz="12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scuaruri</a:t>
            </a:r>
            <a:r>
              <a:rPr lang="en-US" sz="12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, zone </a:t>
            </a:r>
            <a:r>
              <a:rPr lang="en-US" sz="12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pietonale</a:t>
            </a:r>
            <a:endParaRPr lang="en-US" sz="1200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- </a:t>
            </a:r>
            <a:r>
              <a:rPr lang="en-US" sz="12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Amenajare</a:t>
            </a:r>
            <a:r>
              <a:rPr lang="en-US" sz="12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de </a:t>
            </a:r>
            <a:r>
              <a:rPr lang="en-US" sz="12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spații</a:t>
            </a:r>
            <a:r>
              <a:rPr lang="en-US" sz="12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verzi</a:t>
            </a:r>
            <a:r>
              <a:rPr lang="en-US" sz="12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și</a:t>
            </a:r>
            <a:r>
              <a:rPr lang="en-US" sz="12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locuri</a:t>
            </a:r>
            <a:r>
              <a:rPr lang="en-US" sz="12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de </a:t>
            </a:r>
            <a:r>
              <a:rPr lang="en-US" sz="12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joacă</a:t>
            </a:r>
            <a:endParaRPr lang="en-US" sz="1200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- </a:t>
            </a:r>
            <a:r>
              <a:rPr lang="en-US" sz="12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Mobilitate</a:t>
            </a:r>
            <a:r>
              <a:rPr lang="en-US" sz="12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accesibilitate</a:t>
            </a:r>
            <a:r>
              <a:rPr lang="en-US" sz="12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şi</a:t>
            </a:r>
            <a:r>
              <a:rPr lang="en-US" sz="12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siguranţa</a:t>
            </a:r>
            <a:r>
              <a:rPr lang="en-US" sz="12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circulaţiei</a:t>
            </a:r>
            <a:r>
              <a:rPr lang="en-US" sz="12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- </a:t>
            </a:r>
            <a:r>
              <a:rPr lang="en-US" sz="12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Amenajare</a:t>
            </a:r>
            <a:r>
              <a:rPr lang="en-US" sz="12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spaţii</a:t>
            </a:r>
            <a:r>
              <a:rPr lang="en-US" sz="12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publice</a:t>
            </a:r>
            <a:r>
              <a:rPr lang="en-US" sz="12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(mobilier urban, </a:t>
            </a:r>
            <a:r>
              <a:rPr lang="en-US" sz="12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iluminat</a:t>
            </a:r>
            <a:r>
              <a:rPr lang="en-US" sz="12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public etc.)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- </a:t>
            </a:r>
            <a:r>
              <a:rPr lang="en-US" sz="12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Dezvoltare</a:t>
            </a:r>
            <a:r>
              <a:rPr lang="en-US" sz="12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turism</a:t>
            </a:r>
            <a:endParaRPr lang="en-US" sz="1200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- </a:t>
            </a:r>
            <a:r>
              <a:rPr lang="en-US" sz="12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Infrastructură</a:t>
            </a:r>
            <a:r>
              <a:rPr lang="en-US" sz="12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culturală</a:t>
            </a:r>
            <a:endParaRPr lang="en-US" sz="1200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- </a:t>
            </a:r>
            <a:r>
              <a:rPr lang="en-US" sz="12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Infrastructură</a:t>
            </a:r>
            <a:r>
              <a:rPr lang="en-US" sz="12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socială</a:t>
            </a:r>
            <a:endParaRPr lang="en-US" sz="1200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- </a:t>
            </a:r>
            <a:r>
              <a:rPr lang="en-US" sz="12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Infrastructură</a:t>
            </a:r>
            <a:r>
              <a:rPr lang="en-US" sz="12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de </a:t>
            </a:r>
            <a:r>
              <a:rPr lang="en-US" sz="12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sănătate</a:t>
            </a:r>
            <a:endParaRPr lang="en-US" sz="1200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- </a:t>
            </a:r>
            <a:r>
              <a:rPr lang="en-US" sz="12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Digitalizare</a:t>
            </a:r>
            <a:endParaRPr lang="en-US" sz="1200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Fiecare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cetăţean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poate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formula o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singură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propunere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de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proiect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pentru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fiecare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din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domeniile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stabilite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.</a:t>
            </a:r>
          </a:p>
          <a:p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Valoarea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estimată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pentru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un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proiect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propus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trebuie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să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se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încadreze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în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suma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maximă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de 400.000 lei,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inclusiv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TVA.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87730" y="749983"/>
            <a:ext cx="52756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/>
              <a:t>CE TREBUIE SĂ ȘTII DESPRE DEPUNEREA DE PROIECTE</a:t>
            </a:r>
          </a:p>
          <a:p>
            <a:br>
              <a:rPr lang="en-US" b="1" dirty="0"/>
            </a:b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Dense" panose="02000000000000000000" pitchFamily="50" charset="0"/>
              <a:ea typeface="Roboto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590083"/>
            <a:ext cx="16433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BUGETARE PARTICIPATIV</a:t>
            </a:r>
            <a:r>
              <a:rPr lang="ro-RO" sz="900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Ă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82284" y="540017"/>
            <a:ext cx="27432" cy="548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2EBEBDC2-EADB-4B91-BABA-21D5DEEBEE53}"/>
              </a:ext>
            </a:extLst>
          </p:cNvPr>
          <p:cNvSpPr txBox="1"/>
          <p:nvPr/>
        </p:nvSpPr>
        <p:spPr>
          <a:xfrm>
            <a:off x="5331211" y="6406120"/>
            <a:ext cx="15295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www.targoviste-decide.ro</a:t>
            </a:r>
          </a:p>
        </p:txBody>
      </p:sp>
    </p:spTree>
    <p:extLst>
      <p:ext uri="{BB962C8B-B14F-4D97-AF65-F5344CB8AC3E}">
        <p14:creationId xmlns:p14="http://schemas.microsoft.com/office/powerpoint/2010/main" val="2000331296"/>
      </p:ext>
    </p:extLst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ubstituent imagine 13">
            <a:extLst>
              <a:ext uri="{FF2B5EF4-FFF2-40B4-BE49-F238E27FC236}">
                <a16:creationId xmlns:a16="http://schemas.microsoft.com/office/drawing/2014/main" id="{AF7782D0-9E50-4419-A5DC-B83ECCE7B9F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1" r="19481"/>
          <a:stretch>
            <a:fillRect/>
          </a:stretch>
        </p:blipFill>
        <p:spPr>
          <a:xfrm>
            <a:off x="0" y="0"/>
            <a:ext cx="5776913" cy="6858000"/>
          </a:xfrm>
        </p:spPr>
      </p:pic>
      <p:sp>
        <p:nvSpPr>
          <p:cNvPr id="3" name="TextBox 2"/>
          <p:cNvSpPr txBox="1"/>
          <p:nvPr/>
        </p:nvSpPr>
        <p:spPr>
          <a:xfrm>
            <a:off x="6082284" y="1720840"/>
            <a:ext cx="505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Să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fie de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interes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local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si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să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nu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realizeze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activităţi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cu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scop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comercial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publicitar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, de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natură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politica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sau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etnică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;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Să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fie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sau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să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poată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fi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asimilate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unei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investiţii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aflate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în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competenţa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Primăriei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Municipiului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Târgovişte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şi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care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vizează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un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spaţiu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din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domeniul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public al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Municipiului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Târgovişte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;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Să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se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refere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doar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la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investiții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publice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constând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în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dotări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modernizări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reparații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ale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bunurilor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proprietate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publică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a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municipiului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Să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nu fie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contrare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sau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incompatibile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cu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planuri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sau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proiecte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ale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municipalităţii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aflate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în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derulare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;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Să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fie delimitate zonal;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Să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se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încadreze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în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bugetul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maxim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alocat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unui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proiect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;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Să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se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încadreze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în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domeniile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prevazute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în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prezentul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Regulament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87730" y="749983"/>
            <a:ext cx="6219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/>
              <a:t>CARE SUNT CRITERIILE PE CARE TREBUIE SĂ LE ÎNDEPLINEASCĂ </a:t>
            </a:r>
            <a:endParaRPr lang="ro-RO" b="1" cap="all" dirty="0"/>
          </a:p>
          <a:p>
            <a:r>
              <a:rPr lang="en-US" b="1" cap="all" dirty="0"/>
              <a:t>PROPUNERILE PENTRU A FI SUPUSE VOTULUI CETĂȚENILOR?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Dense" panose="02000000000000000000" pitchFamily="50" charset="0"/>
              <a:ea typeface="Roboto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590083"/>
            <a:ext cx="16433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BUGETARE PARTICIPATIV</a:t>
            </a:r>
            <a:r>
              <a:rPr lang="ro-RO" sz="900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Ă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6096000" y="543493"/>
            <a:ext cx="45719" cy="924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54604"/>
      </p:ext>
    </p:extLst>
  </p:cSld>
  <p:clrMapOvr>
    <a:masterClrMapping/>
  </p:clrMapOvr>
  <p:transition spd="slow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1211" y="6406120"/>
            <a:ext cx="15295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www.targoviste-decide.ro</a:t>
            </a:r>
          </a:p>
        </p:txBody>
      </p:sp>
      <p:grpSp>
        <p:nvGrpSpPr>
          <p:cNvPr id="2" name="Grupare 1">
            <a:extLst>
              <a:ext uri="{FF2B5EF4-FFF2-40B4-BE49-F238E27FC236}">
                <a16:creationId xmlns:a16="http://schemas.microsoft.com/office/drawing/2014/main" id="{AE523C0C-46B3-4DE6-A2E2-1CC1B51F66CE}"/>
              </a:ext>
            </a:extLst>
          </p:cNvPr>
          <p:cNvGrpSpPr/>
          <p:nvPr/>
        </p:nvGrpSpPr>
        <p:grpSpPr>
          <a:xfrm>
            <a:off x="3164486" y="3071929"/>
            <a:ext cx="5863029" cy="737153"/>
            <a:chOff x="975854" y="3071929"/>
            <a:chExt cx="5863029" cy="737153"/>
          </a:xfrm>
        </p:grpSpPr>
        <p:sp>
          <p:nvSpPr>
            <p:cNvPr id="8" name="Hexagon 7"/>
            <p:cNvSpPr/>
            <p:nvPr/>
          </p:nvSpPr>
          <p:spPr>
            <a:xfrm>
              <a:off x="975854" y="3071931"/>
              <a:ext cx="855096" cy="737151"/>
            </a:xfrm>
            <a:prstGeom prst="hexagon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01</a:t>
              </a:r>
            </a:p>
          </p:txBody>
        </p:sp>
        <p:sp>
          <p:nvSpPr>
            <p:cNvPr id="9" name="Hexagon 8"/>
            <p:cNvSpPr/>
            <p:nvPr/>
          </p:nvSpPr>
          <p:spPr>
            <a:xfrm>
              <a:off x="2645165" y="3071930"/>
              <a:ext cx="855096" cy="737151"/>
            </a:xfrm>
            <a:prstGeom prst="hexagon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02</a:t>
              </a:r>
            </a:p>
          </p:txBody>
        </p:sp>
        <p:sp>
          <p:nvSpPr>
            <p:cNvPr id="10" name="Hexagon 9"/>
            <p:cNvSpPr/>
            <p:nvPr/>
          </p:nvSpPr>
          <p:spPr>
            <a:xfrm>
              <a:off x="4314476" y="3071929"/>
              <a:ext cx="855096" cy="737151"/>
            </a:xfrm>
            <a:prstGeom prst="hexagon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03</a:t>
              </a:r>
            </a:p>
          </p:txBody>
        </p:sp>
        <p:sp>
          <p:nvSpPr>
            <p:cNvPr id="11" name="Hexagon 10"/>
            <p:cNvSpPr/>
            <p:nvPr/>
          </p:nvSpPr>
          <p:spPr>
            <a:xfrm>
              <a:off x="5983787" y="3071931"/>
              <a:ext cx="855096" cy="737151"/>
            </a:xfrm>
            <a:prstGeom prst="hexagon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04</a:t>
              </a:r>
            </a:p>
          </p:txBody>
        </p:sp>
        <p:cxnSp>
          <p:nvCxnSpPr>
            <p:cNvPr id="13" name="Straight Connector 12"/>
            <p:cNvCxnSpPr>
              <a:stCxn id="8" idx="0"/>
              <a:endCxn id="9" idx="3"/>
            </p:cNvCxnSpPr>
            <p:nvPr/>
          </p:nvCxnSpPr>
          <p:spPr>
            <a:xfrm flipV="1">
              <a:off x="1830950" y="3440506"/>
              <a:ext cx="814215" cy="1"/>
            </a:xfrm>
            <a:prstGeom prst="line">
              <a:avLst/>
            </a:prstGeom>
            <a:ln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9" idx="0"/>
              <a:endCxn id="10" idx="3"/>
            </p:cNvCxnSpPr>
            <p:nvPr/>
          </p:nvCxnSpPr>
          <p:spPr>
            <a:xfrm flipV="1">
              <a:off x="3500261" y="3440505"/>
              <a:ext cx="814215" cy="1"/>
            </a:xfrm>
            <a:prstGeom prst="line">
              <a:avLst/>
            </a:prstGeom>
            <a:ln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0" idx="0"/>
              <a:endCxn id="11" idx="3"/>
            </p:cNvCxnSpPr>
            <p:nvPr/>
          </p:nvCxnSpPr>
          <p:spPr>
            <a:xfrm>
              <a:off x="5169572" y="3440505"/>
              <a:ext cx="814215" cy="2"/>
            </a:xfrm>
            <a:prstGeom prst="line">
              <a:avLst/>
            </a:prstGeom>
            <a:ln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2645165" y="2402895"/>
            <a:ext cx="1893737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900" b="1" u="sng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01. </a:t>
            </a:r>
            <a:r>
              <a:rPr lang="en-US" sz="900" b="1" u="sng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 DEPUI PROIECTE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1-31 </a:t>
            </a:r>
            <a:r>
              <a:rPr lang="en-US" sz="1600" dirty="0" err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iulie</a:t>
            </a:r>
            <a:endParaRPr lang="en-US" sz="16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endParaRPr lang="en-US" sz="900" dirty="0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endParaRPr lang="en-US" sz="900" dirty="0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14476" y="3854490"/>
            <a:ext cx="189373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900" b="1" u="sng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2. </a:t>
            </a:r>
            <a:r>
              <a:rPr lang="en-US" sz="900" b="1" u="sng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NOI ANALIZĂM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1-14 august</a:t>
            </a:r>
          </a:p>
          <a:p>
            <a:pPr algn="ctr"/>
            <a:endParaRPr lang="en-US" sz="900" dirty="0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6680" y="2410967"/>
            <a:ext cx="27079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900" b="1" u="sng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3. </a:t>
            </a:r>
            <a:r>
              <a:rPr lang="en-US" sz="900" b="1" u="sng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 VOTEZI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27 august - 10 </a:t>
            </a:r>
            <a:r>
              <a:rPr lang="en-US" sz="1600" dirty="0" err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septembrie</a:t>
            </a:r>
            <a:endParaRPr lang="en-US" sz="16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endParaRPr lang="en-US" sz="900" dirty="0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76920" y="3854490"/>
            <a:ext cx="189373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900" b="1" u="sng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4. </a:t>
            </a:r>
            <a:r>
              <a:rPr lang="en-US" sz="900" b="1" u="sng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NOI IMPLEMENTĂM</a:t>
            </a:r>
          </a:p>
          <a:p>
            <a:pPr algn="ctr"/>
            <a:r>
              <a:rPr lang="en-US" sz="1600" dirty="0" err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Începând</a:t>
            </a:r>
            <a:r>
              <a:rPr lang="en-US" sz="16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din 2019</a:t>
            </a:r>
          </a:p>
          <a:p>
            <a:pPr algn="ctr"/>
            <a:endParaRPr lang="en-US" sz="900" dirty="0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37840" y="540017"/>
            <a:ext cx="2316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Dense" panose="02000000000000000000" pitchFamily="50" charset="0"/>
                <a:ea typeface="Roboto" panose="02000000000000000000" pitchFamily="2" charset="0"/>
              </a:rPr>
              <a:t>CALENDAR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Dense" panose="02000000000000000000" pitchFamily="50" charset="0"/>
              <a:ea typeface="Roboto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74304" y="473447"/>
            <a:ext cx="16434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900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BUGETARE PARTICIPATIVĂ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 rot="16200000">
            <a:off x="6082284" y="1047605"/>
            <a:ext cx="27432" cy="548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4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5169" y="674400"/>
            <a:ext cx="1104723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cap="all" dirty="0">
                <a:solidFill>
                  <a:srgbClr val="C00000"/>
                </a:solidFill>
                <a:latin typeface="Oswald" panose="02000603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 Cine </a:t>
            </a:r>
            <a:r>
              <a:rPr lang="en-US" sz="1000" b="1" cap="all" dirty="0" err="1">
                <a:solidFill>
                  <a:srgbClr val="C00000"/>
                </a:solidFill>
                <a:latin typeface="Oswald" panose="02000603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poate</a:t>
            </a:r>
            <a:r>
              <a:rPr lang="en-US" sz="1000" b="1" cap="all" dirty="0">
                <a:solidFill>
                  <a:srgbClr val="C00000"/>
                </a:solidFill>
                <a:latin typeface="Oswald" panose="02000603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000" b="1" cap="all" dirty="0" err="1">
                <a:solidFill>
                  <a:srgbClr val="C00000"/>
                </a:solidFill>
                <a:latin typeface="Oswald" panose="02000603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trimite</a:t>
            </a:r>
            <a:r>
              <a:rPr lang="en-US" sz="1000" b="1" cap="all" dirty="0">
                <a:solidFill>
                  <a:srgbClr val="C00000"/>
                </a:solidFill>
                <a:latin typeface="Oswald" panose="02000603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000" b="1" cap="all" dirty="0" err="1">
                <a:solidFill>
                  <a:srgbClr val="C00000"/>
                </a:solidFill>
                <a:latin typeface="Oswald" panose="02000603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propuneri</a:t>
            </a:r>
            <a:r>
              <a:rPr lang="en-US" sz="1000" b="1" cap="all" dirty="0">
                <a:solidFill>
                  <a:srgbClr val="C00000"/>
                </a:solidFill>
                <a:latin typeface="Oswald" panose="02000603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</a:t>
            </a:r>
            <a:r>
              <a:rPr lang="en-US" sz="1000" b="1" cap="all" dirty="0" err="1">
                <a:solidFill>
                  <a:srgbClr val="C00000"/>
                </a:solidFill>
                <a:latin typeface="Oswald" panose="02000603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proiecte</a:t>
            </a:r>
            <a:r>
              <a:rPr lang="en-US" sz="1000" b="1" cap="all" dirty="0">
                <a:solidFill>
                  <a:srgbClr val="C00000"/>
                </a:solidFill>
                <a:latin typeface="Oswald" panose="02000603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</a:t>
            </a:r>
          </a:p>
          <a:p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Persoanele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care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doresc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să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propună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proiecte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trebuie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să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aibă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domiciliul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în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Municipiul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Târgovişte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1000" b="1" cap="all" dirty="0">
                <a:solidFill>
                  <a:srgbClr val="C00000"/>
                </a:solidFill>
                <a:latin typeface="Oswald" panose="02000603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 </a:t>
            </a:r>
            <a:r>
              <a:rPr lang="pt-BR" sz="1000" b="1" cap="all" dirty="0">
                <a:solidFill>
                  <a:srgbClr val="C00000"/>
                </a:solidFill>
                <a:latin typeface="Oswald" panose="02000603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Cum pot trimite o propunere?</a:t>
            </a:r>
          </a:p>
          <a:p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Fiecare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cetăţean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poate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formula o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singură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propunere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proiect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pentru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fiecare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din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domeniile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stabilite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Proiectul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trebuie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să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fie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sau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poată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fi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asimilat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unei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investiţii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aflate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în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competenţa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Municipiului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Târgovişte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şi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să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vizeze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un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spaţiu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din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proprietatea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publică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municipiului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1000" b="1" cap="all" dirty="0">
                <a:solidFill>
                  <a:srgbClr val="C00000"/>
                </a:solidFill>
                <a:latin typeface="Oswald" panose="02000603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 </a:t>
            </a:r>
            <a:r>
              <a:rPr lang="fr-FR" sz="1000" b="1" cap="all" dirty="0">
                <a:solidFill>
                  <a:srgbClr val="C00000"/>
                </a:solidFill>
                <a:latin typeface="Oswald" panose="02000603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 </a:t>
            </a:r>
            <a:r>
              <a:rPr lang="fr-FR" sz="1000" b="1" cap="all" dirty="0" err="1">
                <a:solidFill>
                  <a:srgbClr val="C00000"/>
                </a:solidFill>
                <a:latin typeface="Oswald" panose="02000603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propuneri</a:t>
            </a:r>
            <a:r>
              <a:rPr lang="fr-FR" sz="1000" b="1" cap="all" dirty="0">
                <a:solidFill>
                  <a:srgbClr val="C00000"/>
                </a:solidFill>
                <a:latin typeface="Oswald" panose="02000603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pot fi </a:t>
            </a:r>
            <a:r>
              <a:rPr lang="fr-FR" sz="1000" b="1" cap="all" dirty="0" err="1">
                <a:solidFill>
                  <a:srgbClr val="C00000"/>
                </a:solidFill>
                <a:latin typeface="Oswald" panose="02000603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depuse</a:t>
            </a:r>
            <a:r>
              <a:rPr lang="fr-FR" sz="1000" b="1" cap="all" dirty="0">
                <a:solidFill>
                  <a:srgbClr val="C00000"/>
                </a:solidFill>
                <a:latin typeface="Oswald" panose="02000603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</a:t>
            </a:r>
          </a:p>
          <a:p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Propunerile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proiecte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trebuie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sa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se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încadreze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într-unul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din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următoarele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domenii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pentru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obiective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care sunt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în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administrarea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Municipiului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Târgovişte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Infrastructură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stradală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alei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trotuare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scuaruri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, zone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pietonale</a:t>
            </a:r>
            <a:endParaRPr lang="en-US" sz="9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Amenajare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spații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verzi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și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locuri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joacă</a:t>
            </a:r>
            <a:endParaRPr lang="en-US" sz="9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Mobilitate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accesibilitate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şi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siguranţa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circulaţiei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Amenajare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spaţii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publice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(mobilier urban,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iluminat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public etc.)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Dezvoltare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turism</a:t>
            </a:r>
            <a:endParaRPr lang="en-US" sz="9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Infrastructură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culturală</a:t>
            </a:r>
            <a:endParaRPr lang="en-US" sz="9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Infrastructură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socială</a:t>
            </a:r>
            <a:endParaRPr lang="en-US" sz="9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Infrastructură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sănătate</a:t>
            </a:r>
            <a:endParaRPr lang="en-US" sz="9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Digitalizare</a:t>
            </a:r>
            <a:endParaRPr lang="en-US" sz="9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Chiar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dacă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propunerea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poate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fi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încadrată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în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mai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multe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domenii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deponentul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trebuie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să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opteze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pentru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domeniul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pe care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îl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consideră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cel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mai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potrivit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/relevant/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preponderent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endParaRPr lang="en-US" sz="9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1400" b="1" u="sng" cap="all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r>
              <a:rPr lang="en-US" sz="1400" b="1" u="sng" cap="all" dirty="0">
                <a:solidFill>
                  <a:srgbClr val="C00000"/>
                </a:solidFill>
              </a:rPr>
              <a:t>. </a:t>
            </a:r>
            <a:r>
              <a:rPr lang="en-US" sz="1000" b="1" u="sng" cap="all" dirty="0">
                <a:solidFill>
                  <a:srgbClr val="C00000"/>
                </a:solidFill>
                <a:latin typeface="Oswald" panose="02000603000000000000" pitchFamily="2" charset="0"/>
              </a:rPr>
              <a:t>Care sunt </a:t>
            </a:r>
            <a:r>
              <a:rPr lang="en-US" sz="1000" b="1" u="sng" cap="all" dirty="0" err="1">
                <a:solidFill>
                  <a:srgbClr val="C00000"/>
                </a:solidFill>
                <a:latin typeface="Oswald" panose="02000603000000000000" pitchFamily="2" charset="0"/>
              </a:rPr>
              <a:t>criteriile</a:t>
            </a:r>
            <a:r>
              <a:rPr lang="en-US" sz="1000" b="1" u="sng" cap="all" dirty="0">
                <a:solidFill>
                  <a:srgbClr val="C00000"/>
                </a:solidFill>
                <a:latin typeface="Oswald" panose="02000603000000000000" pitchFamily="2" charset="0"/>
              </a:rPr>
              <a:t> pe care </a:t>
            </a:r>
            <a:r>
              <a:rPr lang="en-US" sz="1000" b="1" u="sng" cap="all" dirty="0" err="1">
                <a:solidFill>
                  <a:srgbClr val="C00000"/>
                </a:solidFill>
                <a:latin typeface="Oswald" panose="02000603000000000000" pitchFamily="2" charset="0"/>
              </a:rPr>
              <a:t>trebuie</a:t>
            </a:r>
            <a:r>
              <a:rPr lang="en-US" sz="1000" b="1" u="sng" cap="all" dirty="0">
                <a:solidFill>
                  <a:srgbClr val="C00000"/>
                </a:solidFill>
                <a:latin typeface="Oswald" panose="02000603000000000000" pitchFamily="2" charset="0"/>
              </a:rPr>
              <a:t> </a:t>
            </a:r>
            <a:r>
              <a:rPr lang="en-US" sz="1000" b="1" u="sng" cap="all" dirty="0" err="1">
                <a:solidFill>
                  <a:srgbClr val="C00000"/>
                </a:solidFill>
                <a:latin typeface="Oswald" panose="02000603000000000000" pitchFamily="2" charset="0"/>
              </a:rPr>
              <a:t>să</a:t>
            </a:r>
            <a:r>
              <a:rPr lang="en-US" sz="1000" b="1" u="sng" cap="all" dirty="0">
                <a:solidFill>
                  <a:srgbClr val="C00000"/>
                </a:solidFill>
                <a:latin typeface="Oswald" panose="02000603000000000000" pitchFamily="2" charset="0"/>
              </a:rPr>
              <a:t> le </a:t>
            </a:r>
            <a:r>
              <a:rPr lang="en-US" sz="1000" b="1" u="sng" cap="all" dirty="0" err="1">
                <a:solidFill>
                  <a:srgbClr val="C00000"/>
                </a:solidFill>
                <a:latin typeface="Oswald" panose="02000603000000000000" pitchFamily="2" charset="0"/>
              </a:rPr>
              <a:t>îndeplinească</a:t>
            </a:r>
            <a:r>
              <a:rPr lang="en-US" sz="1000" b="1" u="sng" cap="all" dirty="0">
                <a:solidFill>
                  <a:srgbClr val="C00000"/>
                </a:solidFill>
                <a:latin typeface="Oswald" panose="02000603000000000000" pitchFamily="2" charset="0"/>
              </a:rPr>
              <a:t> </a:t>
            </a:r>
            <a:r>
              <a:rPr lang="en-US" sz="1000" b="1" u="sng" cap="all" dirty="0" err="1">
                <a:solidFill>
                  <a:srgbClr val="C00000"/>
                </a:solidFill>
                <a:latin typeface="Oswald" panose="02000603000000000000" pitchFamily="2" charset="0"/>
              </a:rPr>
              <a:t>propunerile</a:t>
            </a:r>
            <a:r>
              <a:rPr lang="en-US" sz="1000" b="1" u="sng" cap="all" dirty="0">
                <a:solidFill>
                  <a:srgbClr val="C00000"/>
                </a:solidFill>
                <a:latin typeface="Oswald" panose="02000603000000000000" pitchFamily="2" charset="0"/>
              </a:rPr>
              <a:t> </a:t>
            </a:r>
            <a:r>
              <a:rPr lang="en-US" sz="1000" b="1" u="sng" cap="all" dirty="0" err="1">
                <a:solidFill>
                  <a:srgbClr val="C00000"/>
                </a:solidFill>
                <a:latin typeface="Oswald" panose="02000603000000000000" pitchFamily="2" charset="0"/>
              </a:rPr>
              <a:t>pentru</a:t>
            </a:r>
            <a:r>
              <a:rPr lang="en-US" sz="1000" b="1" u="sng" cap="all" dirty="0">
                <a:solidFill>
                  <a:srgbClr val="C00000"/>
                </a:solidFill>
                <a:latin typeface="Oswald" panose="02000603000000000000" pitchFamily="2" charset="0"/>
              </a:rPr>
              <a:t> a fi </a:t>
            </a:r>
            <a:r>
              <a:rPr lang="en-US" sz="1000" b="1" u="sng" cap="all" dirty="0" err="1">
                <a:solidFill>
                  <a:srgbClr val="C00000"/>
                </a:solidFill>
                <a:latin typeface="Oswald" panose="02000603000000000000" pitchFamily="2" charset="0"/>
              </a:rPr>
              <a:t>supuse</a:t>
            </a:r>
            <a:r>
              <a:rPr lang="en-US" sz="1000" b="1" u="sng" cap="all" dirty="0">
                <a:solidFill>
                  <a:srgbClr val="C00000"/>
                </a:solidFill>
                <a:latin typeface="Oswald" panose="02000603000000000000" pitchFamily="2" charset="0"/>
              </a:rPr>
              <a:t> </a:t>
            </a:r>
            <a:r>
              <a:rPr lang="en-US" sz="1000" b="1" u="sng" cap="all" dirty="0" err="1">
                <a:solidFill>
                  <a:srgbClr val="C00000"/>
                </a:solidFill>
                <a:latin typeface="Oswald" panose="02000603000000000000" pitchFamily="2" charset="0"/>
              </a:rPr>
              <a:t>votului</a:t>
            </a:r>
            <a:r>
              <a:rPr lang="en-US" sz="1000" b="1" u="sng" cap="all" dirty="0">
                <a:solidFill>
                  <a:srgbClr val="C00000"/>
                </a:solidFill>
                <a:latin typeface="Oswald" panose="02000603000000000000" pitchFamily="2" charset="0"/>
              </a:rPr>
              <a:t> </a:t>
            </a:r>
            <a:r>
              <a:rPr lang="en-US" sz="1000" b="1" u="sng" cap="all" dirty="0" err="1">
                <a:solidFill>
                  <a:srgbClr val="C00000"/>
                </a:solidFill>
                <a:latin typeface="Oswald" panose="02000603000000000000" pitchFamily="2" charset="0"/>
              </a:rPr>
              <a:t>cetățenilor</a:t>
            </a:r>
            <a:r>
              <a:rPr lang="en-US" sz="1000" b="1" u="sng" cap="all" dirty="0">
                <a:solidFill>
                  <a:srgbClr val="C00000"/>
                </a:solidFill>
                <a:latin typeface="Oswald" panose="02000603000000000000" pitchFamily="2" charset="0"/>
              </a:rPr>
              <a:t>?</a:t>
            </a:r>
            <a:endParaRPr lang="fr-FR" sz="1000" b="1" u="sng" cap="all" dirty="0">
              <a:solidFill>
                <a:srgbClr val="C00000"/>
              </a:solidFill>
              <a:latin typeface="Oswald" panose="02000603000000000000" pitchFamily="2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Pentru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a fi validate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în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cadrul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procesului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bugetare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participativă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proiectele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trebuie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să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fie de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competența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Primăriei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Municipiului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Târgovişte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să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nu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contravină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reglementărilor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prezentului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regulament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sau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altor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prevederi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legale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în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vigoare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și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să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indeplinească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următoarele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criterii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eligibilitate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să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fie de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interes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local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si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să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nu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realizeze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activităţi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cu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scop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comercial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publicitar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, de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natură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politica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sau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etnică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să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fie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sau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să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poată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fi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asimilată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unei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investiţii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aflate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în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competenţa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Primăriei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Municipiului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Târgovişte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şi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care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vizează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un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spaţiu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din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domeniul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public al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Municipiului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Târgovişte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să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se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refere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doar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la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investiții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publice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constand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in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dotări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modernizări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reparații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ale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bunurilor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proprietate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publică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municipiului</a:t>
            </a:r>
            <a:endParaRPr lang="en-US" sz="9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să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nu fie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contrare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sau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incompatibile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cu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planuri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sau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proiecte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ale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municipalităţii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aflate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în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derulare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să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fie delimitate zonal;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să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se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încadreze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în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bugetul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maxim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alocat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unui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proiect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să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se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încadreze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în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domeniile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prevăzute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în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prezentul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Regulament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1000" b="1" cap="all" dirty="0">
                <a:solidFill>
                  <a:srgbClr val="C00000"/>
                </a:solidFill>
                <a:latin typeface="Oswald" panose="02000603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r>
              <a:rPr lang="en-US" sz="1000" b="1" cap="all" dirty="0">
                <a:solidFill>
                  <a:srgbClr val="C00000"/>
                </a:solidFill>
                <a:latin typeface="Oswald" panose="02000603000000000000" pitchFamily="2" charset="0"/>
              </a:rPr>
              <a:t>. </a:t>
            </a:r>
            <a:r>
              <a:rPr lang="en-US" sz="1000" b="1" u="sng" cap="all" dirty="0">
                <a:solidFill>
                  <a:srgbClr val="C00000"/>
                </a:solidFill>
                <a:latin typeface="Oswald" panose="02000603000000000000" pitchFamily="2" charset="0"/>
              </a:rPr>
              <a:t>Care </a:t>
            </a:r>
            <a:r>
              <a:rPr lang="en-US" sz="1000" b="1" u="sng" cap="all" dirty="0" err="1">
                <a:solidFill>
                  <a:srgbClr val="C00000"/>
                </a:solidFill>
                <a:latin typeface="Oswald" panose="02000603000000000000" pitchFamily="2" charset="0"/>
              </a:rPr>
              <a:t>este</a:t>
            </a:r>
            <a:r>
              <a:rPr lang="en-US" sz="1000" b="1" u="sng" cap="all" dirty="0">
                <a:solidFill>
                  <a:srgbClr val="C00000"/>
                </a:solidFill>
                <a:latin typeface="Oswald" panose="02000603000000000000" pitchFamily="2" charset="0"/>
              </a:rPr>
              <a:t> </a:t>
            </a:r>
            <a:r>
              <a:rPr lang="en-US" sz="1000" b="1" u="sng" cap="all" dirty="0" err="1">
                <a:solidFill>
                  <a:srgbClr val="C00000"/>
                </a:solidFill>
                <a:latin typeface="Oswald" panose="02000603000000000000" pitchFamily="2" charset="0"/>
              </a:rPr>
              <a:t>suma</a:t>
            </a:r>
            <a:r>
              <a:rPr lang="en-US" sz="1000" b="1" u="sng" cap="all" dirty="0">
                <a:solidFill>
                  <a:srgbClr val="C00000"/>
                </a:solidFill>
                <a:latin typeface="Oswald" panose="02000603000000000000" pitchFamily="2" charset="0"/>
              </a:rPr>
              <a:t> </a:t>
            </a:r>
            <a:r>
              <a:rPr lang="en-US" sz="1000" b="1" u="sng" cap="all" dirty="0" err="1">
                <a:solidFill>
                  <a:srgbClr val="C00000"/>
                </a:solidFill>
                <a:latin typeface="Oswald" panose="02000603000000000000" pitchFamily="2" charset="0"/>
              </a:rPr>
              <a:t>maximă</a:t>
            </a:r>
            <a:r>
              <a:rPr lang="en-US" sz="1000" b="1" u="sng" cap="all" dirty="0">
                <a:solidFill>
                  <a:srgbClr val="C00000"/>
                </a:solidFill>
                <a:latin typeface="Oswald" panose="02000603000000000000" pitchFamily="2" charset="0"/>
              </a:rPr>
              <a:t> </a:t>
            </a:r>
            <a:r>
              <a:rPr lang="en-US" sz="1000" b="1" u="sng" cap="all" dirty="0" err="1">
                <a:solidFill>
                  <a:srgbClr val="C00000"/>
                </a:solidFill>
                <a:latin typeface="Oswald" panose="02000603000000000000" pitchFamily="2" charset="0"/>
              </a:rPr>
              <a:t>alocată</a:t>
            </a:r>
            <a:r>
              <a:rPr lang="en-US" sz="1000" b="1" u="sng" cap="all" dirty="0">
                <a:solidFill>
                  <a:srgbClr val="C00000"/>
                </a:solidFill>
                <a:latin typeface="Oswald" panose="02000603000000000000" pitchFamily="2" charset="0"/>
              </a:rPr>
              <a:t> </a:t>
            </a:r>
            <a:r>
              <a:rPr lang="en-US" sz="1000" b="1" u="sng" cap="all" dirty="0" err="1">
                <a:solidFill>
                  <a:srgbClr val="C00000"/>
                </a:solidFill>
                <a:latin typeface="Oswald" panose="02000603000000000000" pitchFamily="2" charset="0"/>
              </a:rPr>
              <a:t>unui</a:t>
            </a:r>
            <a:r>
              <a:rPr lang="en-US" sz="1000" b="1" u="sng" cap="all" dirty="0">
                <a:solidFill>
                  <a:srgbClr val="C00000"/>
                </a:solidFill>
                <a:latin typeface="Oswald" panose="02000603000000000000" pitchFamily="2" charset="0"/>
              </a:rPr>
              <a:t> </a:t>
            </a:r>
            <a:r>
              <a:rPr lang="en-US" sz="1000" b="1" u="sng" cap="all" dirty="0" err="1">
                <a:solidFill>
                  <a:srgbClr val="C00000"/>
                </a:solidFill>
                <a:latin typeface="Oswald" panose="02000603000000000000" pitchFamily="2" charset="0"/>
              </a:rPr>
              <a:t>proiect</a:t>
            </a:r>
            <a:r>
              <a:rPr lang="en-US" sz="1000" b="1" u="sng" cap="all" dirty="0">
                <a:solidFill>
                  <a:srgbClr val="C00000"/>
                </a:solidFill>
                <a:latin typeface="Oswald" panose="02000603000000000000" pitchFamily="2" charset="0"/>
              </a:rPr>
              <a:t>?</a:t>
            </a:r>
          </a:p>
          <a:p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Valoarea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estimată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pentru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un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proiect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propus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trebuie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să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se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încadreze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în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suma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maximă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 400.000 lei,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inclusiv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TVA.</a:t>
            </a:r>
          </a:p>
          <a:p>
            <a:endParaRPr lang="en-US" sz="9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1000" b="1" cap="all" dirty="0">
                <a:solidFill>
                  <a:srgbClr val="C00000"/>
                </a:solidFill>
                <a:latin typeface="Oswald" panose="02000603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 </a:t>
            </a:r>
            <a:r>
              <a:rPr lang="pt-BR" sz="1000" b="1" cap="all" dirty="0">
                <a:solidFill>
                  <a:srgbClr val="C00000"/>
                </a:solidFill>
                <a:latin typeface="Oswald" panose="02000603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Câte proiecte vor fi finanțate?</a:t>
            </a:r>
          </a:p>
          <a:p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Anual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în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urma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derulării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procesului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bugetare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participativă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vor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fi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selectate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3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proiecte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care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vor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fi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cuprinse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în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bugetul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venituri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și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cheltuieli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al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Municipiului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Târgovişte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pentru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acel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exercițiu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bugetar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9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169" y="25761"/>
            <a:ext cx="4451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Dense" panose="02000000000000000000" pitchFamily="50" charset="0"/>
                <a:ea typeface="Roboto" panose="02000000000000000000" pitchFamily="2" charset="0"/>
              </a:rPr>
              <a:t>ÎNTREBĂRI FRECVENTE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505346"/>
            <a:ext cx="27432" cy="548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39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5169" y="1096283"/>
            <a:ext cx="1104723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cap="all" dirty="0">
                <a:solidFill>
                  <a:srgbClr val="C00000"/>
                </a:solidFill>
                <a:latin typeface="Oswald" panose="02000603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7. </a:t>
            </a:r>
            <a:r>
              <a:rPr lang="fr-FR" sz="1050" b="1" cap="all" dirty="0" err="1">
                <a:solidFill>
                  <a:srgbClr val="C00000"/>
                </a:solidFill>
                <a:latin typeface="Oswald" panose="02000603000000000000" pitchFamily="2" charset="0"/>
              </a:rPr>
              <a:t>Propunerile</a:t>
            </a:r>
            <a:r>
              <a:rPr lang="fr-FR" sz="1050" b="1" cap="all" dirty="0">
                <a:solidFill>
                  <a:srgbClr val="C00000"/>
                </a:solidFill>
                <a:latin typeface="Oswald" panose="02000603000000000000" pitchFamily="2" charset="0"/>
              </a:rPr>
              <a:t> pot fi </a:t>
            </a:r>
            <a:r>
              <a:rPr lang="fr-FR" sz="1050" b="1" cap="all" dirty="0" err="1">
                <a:solidFill>
                  <a:srgbClr val="C00000"/>
                </a:solidFill>
                <a:latin typeface="Oswald" panose="02000603000000000000" pitchFamily="2" charset="0"/>
              </a:rPr>
              <a:t>însoţite</a:t>
            </a:r>
            <a:r>
              <a:rPr lang="fr-FR" sz="1050" b="1" cap="all" dirty="0">
                <a:solidFill>
                  <a:srgbClr val="C00000"/>
                </a:solidFill>
                <a:latin typeface="Oswald" panose="02000603000000000000" pitchFamily="2" charset="0"/>
              </a:rPr>
              <a:t> de o </a:t>
            </a:r>
            <a:r>
              <a:rPr lang="fr-FR" sz="1050" b="1" cap="all" dirty="0" err="1">
                <a:solidFill>
                  <a:srgbClr val="C00000"/>
                </a:solidFill>
                <a:latin typeface="Oswald" panose="02000603000000000000" pitchFamily="2" charset="0"/>
              </a:rPr>
              <a:t>documentație</a:t>
            </a:r>
            <a:r>
              <a:rPr lang="fr-FR" sz="1050" b="1" cap="all" dirty="0">
                <a:solidFill>
                  <a:srgbClr val="C00000"/>
                </a:solidFill>
                <a:latin typeface="Oswald" panose="02000603000000000000" pitchFamily="2" charset="0"/>
              </a:rPr>
              <a:t> </a:t>
            </a:r>
            <a:r>
              <a:rPr lang="fr-FR" sz="1050" b="1" cap="all" dirty="0" err="1">
                <a:solidFill>
                  <a:srgbClr val="C00000"/>
                </a:solidFill>
                <a:latin typeface="Oswald" panose="02000603000000000000" pitchFamily="2" charset="0"/>
              </a:rPr>
              <a:t>suplimentară</a:t>
            </a:r>
            <a:r>
              <a:rPr lang="fr-FR" sz="1050" b="1" cap="all" dirty="0">
                <a:solidFill>
                  <a:srgbClr val="C00000"/>
                </a:solidFill>
                <a:latin typeface="Oswald" panose="02000603000000000000" pitchFamily="2" charset="0"/>
              </a:rPr>
              <a:t>?</a:t>
            </a:r>
          </a:p>
          <a:p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Cetățenii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care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doresc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acest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lucru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pot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completa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propunerea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cu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documentele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pe care le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consideră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relevante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(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fotografii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hărți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planuri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localizare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etc.).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Vor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fi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acceptate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numai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atașamentele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trimise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în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format PDF,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până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la o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limită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de 5 MB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și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atașamentele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trimise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în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format JPG, JPEG, PNG,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până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la o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limită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de 1 MB.</a:t>
            </a:r>
          </a:p>
          <a:p>
            <a:endParaRPr lang="en-US" sz="1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1600" b="1" u="sng" cap="all" dirty="0">
                <a:solidFill>
                  <a:srgbClr val="C00000"/>
                </a:solidFill>
              </a:rPr>
              <a:t>8. </a:t>
            </a:r>
            <a:r>
              <a:rPr lang="fr-FR" sz="1050" b="1" u="sng" cap="all" dirty="0" err="1">
                <a:solidFill>
                  <a:srgbClr val="C00000"/>
                </a:solidFill>
                <a:latin typeface="Oswald" panose="02000603000000000000" pitchFamily="2" charset="0"/>
              </a:rPr>
              <a:t>Propunerile</a:t>
            </a:r>
            <a:r>
              <a:rPr lang="fr-FR" sz="1050" b="1" u="sng" cap="all" dirty="0">
                <a:solidFill>
                  <a:srgbClr val="C00000"/>
                </a:solidFill>
                <a:latin typeface="Oswald" panose="02000603000000000000" pitchFamily="2" charset="0"/>
              </a:rPr>
              <a:t> vor fi </a:t>
            </a:r>
            <a:r>
              <a:rPr lang="fr-FR" sz="1050" b="1" u="sng" cap="all" dirty="0" err="1">
                <a:solidFill>
                  <a:srgbClr val="C00000"/>
                </a:solidFill>
                <a:latin typeface="Oswald" panose="02000603000000000000" pitchFamily="2" charset="0"/>
              </a:rPr>
              <a:t>supuse</a:t>
            </a:r>
            <a:r>
              <a:rPr lang="fr-FR" sz="1050" b="1" u="sng" cap="all" dirty="0">
                <a:solidFill>
                  <a:srgbClr val="C00000"/>
                </a:solidFill>
                <a:latin typeface="Oswald" panose="02000603000000000000" pitchFamily="2" charset="0"/>
              </a:rPr>
              <a:t> la </a:t>
            </a:r>
            <a:r>
              <a:rPr lang="fr-FR" sz="1050" b="1" u="sng" cap="all" dirty="0" err="1">
                <a:solidFill>
                  <a:srgbClr val="C00000"/>
                </a:solidFill>
                <a:latin typeface="Oswald" panose="02000603000000000000" pitchFamily="2" charset="0"/>
              </a:rPr>
              <a:t>vot</a:t>
            </a:r>
            <a:r>
              <a:rPr lang="fr-FR" sz="1050" b="1" u="sng" cap="all" dirty="0">
                <a:solidFill>
                  <a:srgbClr val="C00000"/>
                </a:solidFill>
                <a:latin typeface="Oswald" panose="02000603000000000000" pitchFamily="2" charset="0"/>
              </a:rPr>
              <a:t> </a:t>
            </a:r>
            <a:r>
              <a:rPr lang="fr-FR" sz="1050" b="1" u="sng" cap="all" dirty="0" err="1">
                <a:solidFill>
                  <a:srgbClr val="C00000"/>
                </a:solidFill>
                <a:latin typeface="Oswald" panose="02000603000000000000" pitchFamily="2" charset="0"/>
              </a:rPr>
              <a:t>așa</a:t>
            </a:r>
            <a:r>
              <a:rPr lang="fr-FR" sz="1050" b="1" u="sng" cap="all" dirty="0">
                <a:solidFill>
                  <a:srgbClr val="C00000"/>
                </a:solidFill>
                <a:latin typeface="Oswald" panose="02000603000000000000" pitchFamily="2" charset="0"/>
              </a:rPr>
              <a:t> cum au </a:t>
            </a:r>
            <a:r>
              <a:rPr lang="fr-FR" sz="1050" b="1" u="sng" cap="all" dirty="0" err="1">
                <a:solidFill>
                  <a:srgbClr val="C00000"/>
                </a:solidFill>
                <a:latin typeface="Oswald" panose="02000603000000000000" pitchFamily="2" charset="0"/>
              </a:rPr>
              <a:t>fost</a:t>
            </a:r>
            <a:r>
              <a:rPr lang="fr-FR" sz="1050" b="1" u="sng" cap="all" dirty="0">
                <a:solidFill>
                  <a:srgbClr val="C00000"/>
                </a:solidFill>
                <a:latin typeface="Oswald" panose="02000603000000000000" pitchFamily="2" charset="0"/>
              </a:rPr>
              <a:t> </a:t>
            </a:r>
            <a:r>
              <a:rPr lang="fr-FR" sz="1050" b="1" u="sng" cap="all" dirty="0" err="1">
                <a:solidFill>
                  <a:srgbClr val="C00000"/>
                </a:solidFill>
                <a:latin typeface="Oswald" panose="02000603000000000000" pitchFamily="2" charset="0"/>
              </a:rPr>
              <a:t>depuse</a:t>
            </a:r>
            <a:r>
              <a:rPr lang="fr-FR" sz="1050" b="1" u="sng" cap="all" dirty="0">
                <a:solidFill>
                  <a:srgbClr val="C00000"/>
                </a:solidFill>
                <a:latin typeface="Oswald" panose="02000603000000000000" pitchFamily="2" charset="0"/>
              </a:rPr>
              <a:t>?</a:t>
            </a:r>
            <a:endParaRPr lang="en-US" sz="1000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Propunerile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vor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fi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supuse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la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vot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în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forma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propusă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inițiator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în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situația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în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care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comisia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consideră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că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nu sunt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necesare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alte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modificări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care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să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ducă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la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optimizarea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proiectului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sau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în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forma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rezultată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după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aplicarea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unor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îmbunătățiri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sub aspect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tehnic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juridic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, urbanistic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și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economic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acceptate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comisia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evaluare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endParaRPr lang="en-US" sz="1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1050" b="1" u="sng" cap="all" dirty="0">
                <a:solidFill>
                  <a:srgbClr val="C00000"/>
                </a:solidFill>
                <a:latin typeface="Oswald" panose="02000603000000000000" pitchFamily="2" charset="0"/>
              </a:rPr>
              <a:t>9. </a:t>
            </a:r>
            <a:r>
              <a:rPr lang="fr-FR" sz="1050" b="1" u="sng" cap="all" dirty="0">
                <a:solidFill>
                  <a:srgbClr val="C00000"/>
                </a:solidFill>
                <a:latin typeface="Oswald" panose="02000603000000000000" pitchFamily="2" charset="0"/>
              </a:rPr>
              <a:t>Este </a:t>
            </a:r>
            <a:r>
              <a:rPr lang="fr-FR" sz="1050" b="1" u="sng" cap="all" dirty="0" err="1">
                <a:solidFill>
                  <a:srgbClr val="C00000"/>
                </a:solidFill>
                <a:latin typeface="Oswald" panose="02000603000000000000" pitchFamily="2" charset="0"/>
              </a:rPr>
              <a:t>posibil</a:t>
            </a:r>
            <a:r>
              <a:rPr lang="fr-FR" sz="1050" b="1" u="sng" cap="all" dirty="0">
                <a:solidFill>
                  <a:srgbClr val="C00000"/>
                </a:solidFill>
                <a:latin typeface="Oswald" panose="02000603000000000000" pitchFamily="2" charset="0"/>
              </a:rPr>
              <a:t> </a:t>
            </a:r>
            <a:r>
              <a:rPr lang="fr-FR" sz="1050" b="1" u="sng" cap="all" dirty="0" err="1">
                <a:solidFill>
                  <a:srgbClr val="C00000"/>
                </a:solidFill>
                <a:latin typeface="Oswald" panose="02000603000000000000" pitchFamily="2" charset="0"/>
              </a:rPr>
              <a:t>să</a:t>
            </a:r>
            <a:r>
              <a:rPr lang="fr-FR" sz="1050" b="1" u="sng" cap="all" dirty="0">
                <a:solidFill>
                  <a:srgbClr val="C00000"/>
                </a:solidFill>
                <a:latin typeface="Oswald" panose="02000603000000000000" pitchFamily="2" charset="0"/>
              </a:rPr>
              <a:t> se </a:t>
            </a:r>
            <a:r>
              <a:rPr lang="fr-FR" sz="1050" b="1" u="sng" cap="all" dirty="0" err="1">
                <a:solidFill>
                  <a:srgbClr val="C00000"/>
                </a:solidFill>
                <a:latin typeface="Oswald" panose="02000603000000000000" pitchFamily="2" charset="0"/>
              </a:rPr>
              <a:t>schimbe</a:t>
            </a:r>
            <a:r>
              <a:rPr lang="fr-FR" sz="1050" b="1" u="sng" cap="all" dirty="0">
                <a:solidFill>
                  <a:srgbClr val="C00000"/>
                </a:solidFill>
                <a:latin typeface="Oswald" panose="02000603000000000000" pitchFamily="2" charset="0"/>
              </a:rPr>
              <a:t> o </a:t>
            </a:r>
            <a:r>
              <a:rPr lang="fr-FR" sz="1050" b="1" u="sng" cap="all" dirty="0" err="1">
                <a:solidFill>
                  <a:srgbClr val="C00000"/>
                </a:solidFill>
                <a:latin typeface="Oswald" panose="02000603000000000000" pitchFamily="2" charset="0"/>
              </a:rPr>
              <a:t>propunere</a:t>
            </a:r>
            <a:r>
              <a:rPr lang="fr-FR" sz="1050" b="1" u="sng" cap="all" dirty="0">
                <a:solidFill>
                  <a:srgbClr val="C00000"/>
                </a:solidFill>
                <a:latin typeface="Oswald" panose="02000603000000000000" pitchFamily="2" charset="0"/>
              </a:rPr>
              <a:t>, </a:t>
            </a:r>
            <a:r>
              <a:rPr lang="fr-FR" sz="1050" b="1" u="sng" cap="all" dirty="0" err="1">
                <a:solidFill>
                  <a:srgbClr val="C00000"/>
                </a:solidFill>
                <a:latin typeface="Oswald" panose="02000603000000000000" pitchFamily="2" charset="0"/>
              </a:rPr>
              <a:t>în</a:t>
            </a:r>
            <a:r>
              <a:rPr lang="fr-FR" sz="1050" b="1" u="sng" cap="all" dirty="0">
                <a:solidFill>
                  <a:srgbClr val="C00000"/>
                </a:solidFill>
                <a:latin typeface="Oswald" panose="02000603000000000000" pitchFamily="2" charset="0"/>
              </a:rPr>
              <a:t> </a:t>
            </a:r>
            <a:r>
              <a:rPr lang="fr-FR" sz="1050" b="1" u="sng" cap="all" dirty="0" err="1">
                <a:solidFill>
                  <a:srgbClr val="C00000"/>
                </a:solidFill>
                <a:latin typeface="Oswald" panose="02000603000000000000" pitchFamily="2" charset="0"/>
              </a:rPr>
              <a:t>cazul</a:t>
            </a:r>
            <a:r>
              <a:rPr lang="fr-FR" sz="1050" b="1" u="sng" cap="all" dirty="0">
                <a:solidFill>
                  <a:srgbClr val="C00000"/>
                </a:solidFill>
                <a:latin typeface="Oswald" panose="02000603000000000000" pitchFamily="2" charset="0"/>
              </a:rPr>
              <a:t> </a:t>
            </a:r>
            <a:r>
              <a:rPr lang="fr-FR" sz="1050" b="1" u="sng" cap="all" dirty="0" err="1">
                <a:solidFill>
                  <a:srgbClr val="C00000"/>
                </a:solidFill>
                <a:latin typeface="Oswald" panose="02000603000000000000" pitchFamily="2" charset="0"/>
              </a:rPr>
              <a:t>în</a:t>
            </a:r>
            <a:r>
              <a:rPr lang="fr-FR" sz="1050" b="1" u="sng" cap="all" dirty="0">
                <a:solidFill>
                  <a:srgbClr val="C00000"/>
                </a:solidFill>
                <a:latin typeface="Oswald" panose="02000603000000000000" pitchFamily="2" charset="0"/>
              </a:rPr>
              <a:t> care s-a </a:t>
            </a:r>
            <a:r>
              <a:rPr lang="fr-FR" sz="1050" b="1" u="sng" cap="all" dirty="0" err="1">
                <a:solidFill>
                  <a:srgbClr val="C00000"/>
                </a:solidFill>
                <a:latin typeface="Oswald" panose="02000603000000000000" pitchFamily="2" charset="0"/>
              </a:rPr>
              <a:t>făcut</a:t>
            </a:r>
            <a:r>
              <a:rPr lang="fr-FR" sz="1050" b="1" u="sng" cap="all" dirty="0">
                <a:solidFill>
                  <a:srgbClr val="C00000"/>
                </a:solidFill>
                <a:latin typeface="Oswald" panose="02000603000000000000" pitchFamily="2" charset="0"/>
              </a:rPr>
              <a:t> o </a:t>
            </a:r>
            <a:r>
              <a:rPr lang="fr-FR" sz="1050" b="1" u="sng" cap="all" dirty="0" err="1">
                <a:solidFill>
                  <a:srgbClr val="C00000"/>
                </a:solidFill>
                <a:latin typeface="Oswald" panose="02000603000000000000" pitchFamily="2" charset="0"/>
              </a:rPr>
              <a:t>greșeală</a:t>
            </a:r>
            <a:r>
              <a:rPr lang="fr-FR" sz="1050" b="1" u="sng" cap="all" dirty="0">
                <a:solidFill>
                  <a:srgbClr val="C00000"/>
                </a:solidFill>
                <a:latin typeface="Oswald" panose="02000603000000000000" pitchFamily="2" charset="0"/>
              </a:rPr>
              <a:t>?</a:t>
            </a:r>
          </a:p>
          <a:p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Propunerile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se pot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edita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pentru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modifica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anumite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informații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acest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lucru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fiind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posibil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doar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în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perioada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depunere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proiectelor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Utilizatorul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trebuie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să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fie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logat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în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cont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pentru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a face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modificările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dorite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După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efectuarea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modificărilor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proiectele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vor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fi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supuse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din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nou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analizei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endParaRPr lang="en-US" sz="9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1050" b="1" u="sng" cap="all" dirty="0">
                <a:solidFill>
                  <a:srgbClr val="C00000"/>
                </a:solidFill>
                <a:latin typeface="Oswald" panose="02000603000000000000" pitchFamily="2" charset="0"/>
              </a:rPr>
              <a:t>10. </a:t>
            </a:r>
            <a:r>
              <a:rPr lang="en-US" sz="1050" b="1" cap="all" dirty="0" err="1">
                <a:solidFill>
                  <a:srgbClr val="C00000"/>
                </a:solidFill>
                <a:latin typeface="Oswald" panose="02000603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Primăria</a:t>
            </a:r>
            <a:r>
              <a:rPr lang="en-US" sz="1050" b="1" cap="all" dirty="0">
                <a:solidFill>
                  <a:srgbClr val="C00000"/>
                </a:solidFill>
                <a:latin typeface="Oswald" panose="02000603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050" b="1" cap="all" dirty="0" err="1">
                <a:solidFill>
                  <a:srgbClr val="C00000"/>
                </a:solidFill>
                <a:latin typeface="Oswald" panose="02000603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Municipiului</a:t>
            </a:r>
            <a:r>
              <a:rPr lang="en-US" sz="1050" b="1" cap="all" dirty="0">
                <a:solidFill>
                  <a:srgbClr val="C00000"/>
                </a:solidFill>
                <a:latin typeface="Oswald" panose="02000603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050" b="1" cap="all" dirty="0" err="1">
                <a:solidFill>
                  <a:srgbClr val="C00000"/>
                </a:solidFill>
                <a:latin typeface="Oswald" panose="02000603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Târgoviște</a:t>
            </a:r>
            <a:r>
              <a:rPr lang="en-US" sz="1050" b="1" cap="all" dirty="0">
                <a:solidFill>
                  <a:srgbClr val="C00000"/>
                </a:solidFill>
                <a:latin typeface="Oswald" panose="02000603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050" b="1" cap="all" dirty="0" err="1">
                <a:solidFill>
                  <a:srgbClr val="C00000"/>
                </a:solidFill>
                <a:latin typeface="Oswald" panose="02000603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revizuiește</a:t>
            </a:r>
            <a:r>
              <a:rPr lang="en-US" sz="1050" b="1" cap="all" dirty="0">
                <a:solidFill>
                  <a:srgbClr val="C00000"/>
                </a:solidFill>
                <a:latin typeface="Oswald" panose="02000603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050" b="1" cap="all" dirty="0" err="1">
                <a:solidFill>
                  <a:srgbClr val="C00000"/>
                </a:solidFill>
                <a:latin typeface="Oswald" panose="02000603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toate</a:t>
            </a:r>
            <a:r>
              <a:rPr lang="en-US" sz="1050" b="1" cap="all" dirty="0">
                <a:solidFill>
                  <a:srgbClr val="C00000"/>
                </a:solidFill>
                <a:latin typeface="Oswald" panose="02000603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050" b="1" cap="all" dirty="0" err="1">
                <a:solidFill>
                  <a:srgbClr val="C00000"/>
                </a:solidFill>
                <a:latin typeface="Oswald" panose="02000603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propunerile</a:t>
            </a:r>
            <a:r>
              <a:rPr lang="en-US" sz="1050" b="1" cap="all" dirty="0">
                <a:solidFill>
                  <a:srgbClr val="C00000"/>
                </a:solidFill>
                <a:latin typeface="Oswald" panose="02000603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</a:t>
            </a:r>
            <a:r>
              <a:rPr lang="fr-FR" sz="1050" b="1" u="sng" cap="all" dirty="0">
                <a:solidFill>
                  <a:srgbClr val="C00000"/>
                </a:solidFill>
                <a:latin typeface="Oswald" panose="02000603000000000000" pitchFamily="2" charset="0"/>
              </a:rPr>
              <a:t>?</a:t>
            </a:r>
          </a:p>
          <a:p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Comisia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evaluare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va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analiza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proiectele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încărcate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pe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platforma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online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și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va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valida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acele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proiecte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care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îndeplinesc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toate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condițiile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menționate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în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prezentul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regulament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228600" indent="-228600">
              <a:buFont typeface="+mj-lt"/>
              <a:buAutoNum type="alphaLcParenR"/>
            </a:pP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Analiza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proiectelor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se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va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face sub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toate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aspectele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respectiv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tehnic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juridic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, urbanistic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și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economic,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evaluând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impactul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/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viabilitatea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/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fezabilitatea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acestora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228600" indent="-228600">
              <a:buFont typeface="+mj-lt"/>
              <a:buAutoNum type="alphaLcParenR"/>
            </a:pP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În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cazul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în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care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comisia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consideră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necesar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aceasta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poate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invita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iniţiatorul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proiectului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pentru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informatii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suplimentare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în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ceea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ce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priveste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proiectul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propus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228600" indent="-228600">
              <a:buFont typeface="+mj-lt"/>
              <a:buAutoNum type="alphaLcParenR"/>
            </a:pP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Comisia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își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rezervă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dreptul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de a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optimiza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proiectele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propuse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atât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prin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îmbunătățiri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din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punct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vedere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tehnic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cât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și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prin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estimarea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mai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eficientă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costurilor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228600" indent="-228600">
              <a:buFont typeface="+mj-lt"/>
              <a:buAutoNum type="alphaLcParenR"/>
            </a:pP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Toate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proiectele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validate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și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optimizate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către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comisie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urmează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să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fie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afişate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la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secțiunea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dedicată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campaniei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şi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supuse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votului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online al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cetăţenilor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228600" indent="-228600">
              <a:buFont typeface="+mj-lt"/>
              <a:buAutoNum type="alphaLcParenR"/>
            </a:pPr>
            <a:endParaRPr lang="en-US" sz="1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1050" b="1" u="sng" cap="all" dirty="0">
                <a:solidFill>
                  <a:srgbClr val="C00000"/>
                </a:solidFill>
                <a:latin typeface="Oswald" panose="02000603000000000000" pitchFamily="2" charset="0"/>
              </a:rPr>
              <a:t>11. </a:t>
            </a:r>
            <a:r>
              <a:rPr lang="fr-FR" sz="1050" b="1" u="sng" cap="all" dirty="0">
                <a:solidFill>
                  <a:srgbClr val="C00000"/>
                </a:solidFill>
                <a:latin typeface="Oswald" panose="02000603000000000000" pitchFamily="2" charset="0"/>
              </a:rPr>
              <a:t>Este </a:t>
            </a:r>
            <a:r>
              <a:rPr lang="fr-FR" sz="1050" b="1" u="sng" cap="all" dirty="0" err="1">
                <a:solidFill>
                  <a:srgbClr val="C00000"/>
                </a:solidFill>
                <a:latin typeface="Oswald" panose="02000603000000000000" pitchFamily="2" charset="0"/>
              </a:rPr>
              <a:t>posibil</a:t>
            </a:r>
            <a:r>
              <a:rPr lang="fr-FR" sz="1050" b="1" u="sng" cap="all" dirty="0">
                <a:solidFill>
                  <a:srgbClr val="C00000"/>
                </a:solidFill>
                <a:latin typeface="Oswald" panose="02000603000000000000" pitchFamily="2" charset="0"/>
              </a:rPr>
              <a:t> </a:t>
            </a:r>
            <a:r>
              <a:rPr lang="fr-FR" sz="1050" b="1" u="sng" cap="all" dirty="0" err="1">
                <a:solidFill>
                  <a:srgbClr val="C00000"/>
                </a:solidFill>
                <a:latin typeface="Oswald" panose="02000603000000000000" pitchFamily="2" charset="0"/>
              </a:rPr>
              <a:t>să</a:t>
            </a:r>
            <a:r>
              <a:rPr lang="fr-FR" sz="1050" b="1" u="sng" cap="all" dirty="0">
                <a:solidFill>
                  <a:srgbClr val="C00000"/>
                </a:solidFill>
                <a:latin typeface="Oswald" panose="02000603000000000000" pitchFamily="2" charset="0"/>
              </a:rPr>
              <a:t> se </a:t>
            </a:r>
            <a:r>
              <a:rPr lang="fr-FR" sz="1050" b="1" u="sng" cap="all" dirty="0" err="1">
                <a:solidFill>
                  <a:srgbClr val="C00000"/>
                </a:solidFill>
                <a:latin typeface="Oswald" panose="02000603000000000000" pitchFamily="2" charset="0"/>
              </a:rPr>
              <a:t>schimbe</a:t>
            </a:r>
            <a:r>
              <a:rPr lang="fr-FR" sz="1050" b="1" u="sng" cap="all" dirty="0">
                <a:solidFill>
                  <a:srgbClr val="C00000"/>
                </a:solidFill>
                <a:latin typeface="Oswald" panose="02000603000000000000" pitchFamily="2" charset="0"/>
              </a:rPr>
              <a:t> o </a:t>
            </a:r>
            <a:r>
              <a:rPr lang="fr-FR" sz="1050" b="1" u="sng" cap="all" dirty="0" err="1">
                <a:solidFill>
                  <a:srgbClr val="C00000"/>
                </a:solidFill>
                <a:latin typeface="Oswald" panose="02000603000000000000" pitchFamily="2" charset="0"/>
              </a:rPr>
              <a:t>propunere</a:t>
            </a:r>
            <a:r>
              <a:rPr lang="fr-FR" sz="1050" b="1" u="sng" cap="all" dirty="0">
                <a:solidFill>
                  <a:srgbClr val="C00000"/>
                </a:solidFill>
                <a:latin typeface="Oswald" panose="02000603000000000000" pitchFamily="2" charset="0"/>
              </a:rPr>
              <a:t>, </a:t>
            </a:r>
            <a:r>
              <a:rPr lang="fr-FR" sz="1050" b="1" u="sng" cap="all" dirty="0" err="1">
                <a:solidFill>
                  <a:srgbClr val="C00000"/>
                </a:solidFill>
                <a:latin typeface="Oswald" panose="02000603000000000000" pitchFamily="2" charset="0"/>
              </a:rPr>
              <a:t>în</a:t>
            </a:r>
            <a:r>
              <a:rPr lang="fr-FR" sz="1050" b="1" u="sng" cap="all" dirty="0">
                <a:solidFill>
                  <a:srgbClr val="C00000"/>
                </a:solidFill>
                <a:latin typeface="Oswald" panose="02000603000000000000" pitchFamily="2" charset="0"/>
              </a:rPr>
              <a:t> </a:t>
            </a:r>
            <a:r>
              <a:rPr lang="fr-FR" sz="1050" b="1" u="sng" cap="all" dirty="0" err="1">
                <a:solidFill>
                  <a:srgbClr val="C00000"/>
                </a:solidFill>
                <a:latin typeface="Oswald" panose="02000603000000000000" pitchFamily="2" charset="0"/>
              </a:rPr>
              <a:t>cazul</a:t>
            </a:r>
            <a:r>
              <a:rPr lang="fr-FR" sz="1050" b="1" u="sng" cap="all" dirty="0">
                <a:solidFill>
                  <a:srgbClr val="C00000"/>
                </a:solidFill>
                <a:latin typeface="Oswald" panose="02000603000000000000" pitchFamily="2" charset="0"/>
              </a:rPr>
              <a:t> </a:t>
            </a:r>
            <a:r>
              <a:rPr lang="fr-FR" sz="1050" b="1" u="sng" cap="all" dirty="0" err="1">
                <a:solidFill>
                  <a:srgbClr val="C00000"/>
                </a:solidFill>
                <a:latin typeface="Oswald" panose="02000603000000000000" pitchFamily="2" charset="0"/>
              </a:rPr>
              <a:t>în</a:t>
            </a:r>
            <a:r>
              <a:rPr lang="fr-FR" sz="1050" b="1" u="sng" cap="all" dirty="0">
                <a:solidFill>
                  <a:srgbClr val="C00000"/>
                </a:solidFill>
                <a:latin typeface="Oswald" panose="02000603000000000000" pitchFamily="2" charset="0"/>
              </a:rPr>
              <a:t> care s-a </a:t>
            </a:r>
            <a:r>
              <a:rPr lang="fr-FR" sz="1050" b="1" u="sng" cap="all" dirty="0" err="1">
                <a:solidFill>
                  <a:srgbClr val="C00000"/>
                </a:solidFill>
                <a:latin typeface="Oswald" panose="02000603000000000000" pitchFamily="2" charset="0"/>
              </a:rPr>
              <a:t>făcut</a:t>
            </a:r>
            <a:r>
              <a:rPr lang="fr-FR" sz="1050" b="1" u="sng" cap="all" dirty="0">
                <a:solidFill>
                  <a:srgbClr val="C00000"/>
                </a:solidFill>
                <a:latin typeface="Oswald" panose="02000603000000000000" pitchFamily="2" charset="0"/>
              </a:rPr>
              <a:t> o </a:t>
            </a:r>
            <a:r>
              <a:rPr lang="fr-FR" sz="1050" b="1" u="sng" cap="all" dirty="0" err="1">
                <a:solidFill>
                  <a:srgbClr val="C00000"/>
                </a:solidFill>
                <a:latin typeface="Oswald" panose="02000603000000000000" pitchFamily="2" charset="0"/>
              </a:rPr>
              <a:t>greșeală</a:t>
            </a:r>
            <a:r>
              <a:rPr lang="fr-FR" sz="1050" b="1" u="sng" cap="all" dirty="0">
                <a:solidFill>
                  <a:srgbClr val="C00000"/>
                </a:solidFill>
                <a:latin typeface="Oswald" panose="02000603000000000000" pitchFamily="2" charset="0"/>
              </a:rPr>
              <a:t>?</a:t>
            </a:r>
          </a:p>
          <a:p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Propunerile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se pot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edita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pentru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modifica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anumite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informații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acest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lucru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fiind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posibil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doar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în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perioada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depunere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proiectelor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Utilizatorul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trebuie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să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fie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logat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în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cont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pentru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a face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modificările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dorite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După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efectuarea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modificărilor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proiectele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vor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fi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supuse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din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nou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analizei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endParaRPr lang="en-US" sz="9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1000" b="1" u="sng" cap="all" dirty="0">
                <a:solidFill>
                  <a:srgbClr val="C00000"/>
                </a:solidFill>
                <a:latin typeface="Oswald" panose="02000603000000000000" pitchFamily="2" charset="0"/>
              </a:rPr>
              <a:t>12. Cum se </a:t>
            </a:r>
            <a:r>
              <a:rPr lang="en-US" sz="1000" b="1" u="sng" cap="all" dirty="0" err="1">
                <a:solidFill>
                  <a:srgbClr val="C00000"/>
                </a:solidFill>
                <a:latin typeface="Oswald" panose="02000603000000000000" pitchFamily="2" charset="0"/>
              </a:rPr>
              <a:t>votează</a:t>
            </a:r>
            <a:r>
              <a:rPr lang="en-US" sz="1000" b="1" u="sng" cap="all" dirty="0">
                <a:solidFill>
                  <a:srgbClr val="C00000"/>
                </a:solidFill>
                <a:latin typeface="Oswald" panose="02000603000000000000" pitchFamily="2" charset="0"/>
              </a:rPr>
              <a:t> un </a:t>
            </a:r>
            <a:r>
              <a:rPr lang="en-US" sz="1000" b="1" u="sng" cap="all" dirty="0" err="1">
                <a:solidFill>
                  <a:srgbClr val="C00000"/>
                </a:solidFill>
                <a:latin typeface="Oswald" panose="02000603000000000000" pitchFamily="2" charset="0"/>
              </a:rPr>
              <a:t>proiect</a:t>
            </a:r>
            <a:r>
              <a:rPr lang="en-US" sz="1000" b="1" u="sng" cap="all" dirty="0">
                <a:solidFill>
                  <a:srgbClr val="C00000"/>
                </a:solidFill>
                <a:latin typeface="Oswald" panose="02000603000000000000" pitchFamily="2" charset="0"/>
              </a:rPr>
              <a:t>?</a:t>
            </a:r>
          </a:p>
          <a:p>
            <a:r>
              <a:rPr lang="en-US" sz="9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Online:</a:t>
            </a:r>
          </a:p>
          <a:p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Votarea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se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va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realiza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într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-o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perioadă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timp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predefinită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prin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intermediul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platformei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online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dedicată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bugetării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participative.</a:t>
            </a:r>
          </a:p>
          <a:p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Pentru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limita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votul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multiplu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accesul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cetățenilor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la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platforma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vot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se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va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realiza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prin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înrolare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în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platformă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sau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prin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autentificare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cu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contul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facebook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(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prin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verificarea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email-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ului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unic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).</a:t>
            </a:r>
          </a:p>
          <a:p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Fiecare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persoană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va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avea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posibilitatea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de a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vota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câte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un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proiect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din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cadrul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fiecărei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categorii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endParaRPr lang="en-US" sz="9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9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Offline:</a:t>
            </a:r>
          </a:p>
          <a:p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În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cadrul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întâlnirilor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organizate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la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nivelul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fiecărui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cartier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se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vor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prezenta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primele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5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proiecte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în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funcție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numărul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voturilor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exprimate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online,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ocazie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cu care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participanții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la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intalnirile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publice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își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vor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putea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exprima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prin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vot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direct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opțiunea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proprie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endParaRPr lang="en-US" sz="9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Selecția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finală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va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fi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realizată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prin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combinarea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votului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online (50%)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și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votului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exprimat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in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cadrul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intâlnirilor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</a:rPr>
              <a:t>publice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(50%).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5169" y="25761"/>
            <a:ext cx="4451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Dense" panose="02000000000000000000" pitchFamily="50" charset="0"/>
                <a:ea typeface="Roboto" panose="02000000000000000000" pitchFamily="2" charset="0"/>
              </a:rPr>
              <a:t>ÎNTREBĂRI FRECVENTE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505346"/>
            <a:ext cx="27432" cy="548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D310EC-07C8-430C-9311-D872F8B0EEE1}"/>
              </a:ext>
            </a:extLst>
          </p:cNvPr>
          <p:cNvSpPr txBox="1"/>
          <p:nvPr/>
        </p:nvSpPr>
        <p:spPr>
          <a:xfrm>
            <a:off x="5331211" y="6406120"/>
            <a:ext cx="15295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www.targoviste-decide.ro</a:t>
            </a:r>
          </a:p>
        </p:txBody>
      </p:sp>
    </p:spTree>
    <p:extLst>
      <p:ext uri="{BB962C8B-B14F-4D97-AF65-F5344CB8AC3E}">
        <p14:creationId xmlns:p14="http://schemas.microsoft.com/office/powerpoint/2010/main" val="1177826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Netton Colorful v.2">
      <a:dk1>
        <a:sysClr val="windowText" lastClr="000000"/>
      </a:dk1>
      <a:lt1>
        <a:sysClr val="window" lastClr="FFFFFF"/>
      </a:lt1>
      <a:dk2>
        <a:srgbClr val="231D1F"/>
      </a:dk2>
      <a:lt2>
        <a:srgbClr val="ECF0F1"/>
      </a:lt2>
      <a:accent1>
        <a:srgbClr val="F23B48"/>
      </a:accent1>
      <a:accent2>
        <a:srgbClr val="FFC000"/>
      </a:accent2>
      <a:accent3>
        <a:srgbClr val="B2D235"/>
      </a:accent3>
      <a:accent4>
        <a:srgbClr val="937963"/>
      </a:accent4>
      <a:accent5>
        <a:srgbClr val="895881"/>
      </a:accent5>
      <a:accent6>
        <a:srgbClr val="00BBD6"/>
      </a:accent6>
      <a:hlink>
        <a:srgbClr val="E74C3C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1423</Words>
  <Application>Microsoft Office PowerPoint</Application>
  <PresentationFormat>Ecran lat</PresentationFormat>
  <Paragraphs>139</Paragraphs>
  <Slides>7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7</vt:i4>
      </vt:variant>
    </vt:vector>
  </HeadingPairs>
  <TitlesOfParts>
    <vt:vector size="14" baseType="lpstr">
      <vt:lpstr>Arial</vt:lpstr>
      <vt:lpstr>Calibri</vt:lpstr>
      <vt:lpstr>Dense</vt:lpstr>
      <vt:lpstr>Oswald</vt:lpstr>
      <vt:lpstr>Roboto</vt:lpstr>
      <vt:lpstr>Wingdings</vt:lpstr>
      <vt:lpstr>Office Theme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SimpleSmart</dc:creator>
  <cp:keywords>presentation template,simplesmart,</cp:keywords>
  <dc:description>Thank you for choosing my template. http://graphicriver.net/user/SimpleSmart/portfolio</dc:description>
  <cp:lastModifiedBy>manica daniel</cp:lastModifiedBy>
  <cp:revision>311</cp:revision>
  <dcterms:created xsi:type="dcterms:W3CDTF">2015-04-02T03:30:33Z</dcterms:created>
  <dcterms:modified xsi:type="dcterms:W3CDTF">2019-06-21T08:59:54Z</dcterms:modified>
  <cp:category>Corporate Colorful Template</cp:category>
</cp:coreProperties>
</file>