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0" r:id="rId2"/>
    <p:sldId id="285" r:id="rId3"/>
    <p:sldId id="268" r:id="rId4"/>
    <p:sldId id="281" r:id="rId5"/>
    <p:sldId id="286" r:id="rId6"/>
    <p:sldId id="280" r:id="rId7"/>
    <p:sldId id="289" r:id="rId8"/>
    <p:sldId id="287" r:id="rId9"/>
    <p:sldId id="282" r:id="rId10"/>
    <p:sldId id="283" r:id="rId11"/>
    <p:sldId id="288" r:id="rId12"/>
    <p:sldId id="284" r:id="rId13"/>
    <p:sldId id="290" r:id="rId14"/>
    <p:sldId id="291" r:id="rId15"/>
    <p:sldId id="292" r:id="rId16"/>
    <p:sldId id="293" r:id="rId17"/>
    <p:sldId id="294" r:id="rId18"/>
    <p:sldId id="295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99CD"/>
    <a:srgbClr val="649CD2"/>
    <a:srgbClr val="CE8D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88" autoAdjust="0"/>
    <p:restoredTop sz="89451" autoAdjust="0"/>
  </p:normalViewPr>
  <p:slideViewPr>
    <p:cSldViewPr>
      <p:cViewPr>
        <p:scale>
          <a:sx n="125" d="100"/>
          <a:sy n="125" d="100"/>
        </p:scale>
        <p:origin x="-638" y="9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F91A1-C36D-4838-BA83-44DACC261F85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0ED26-6BDC-4594-BFA5-6441BE7ED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02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7CFA-A46A-421F-9A4D-DD9B26B05E59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F5E1F-CC27-42FC-B85E-5C5F7F9E55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69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7CFA-A46A-421F-9A4D-DD9B26B05E59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F5E1F-CC27-42FC-B85E-5C5F7F9E55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746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7CFA-A46A-421F-9A4D-DD9B26B05E59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F5E1F-CC27-42FC-B85E-5C5F7F9E55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18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7CFA-A46A-421F-9A4D-DD9B26B05E59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F5E1F-CC27-42FC-B85E-5C5F7F9E55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80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7CFA-A46A-421F-9A4D-DD9B26B05E59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F5E1F-CC27-42FC-B85E-5C5F7F9E55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879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7CFA-A46A-421F-9A4D-DD9B26B05E59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F5E1F-CC27-42FC-B85E-5C5F7F9E55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71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7CFA-A46A-421F-9A4D-DD9B26B05E59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F5E1F-CC27-42FC-B85E-5C5F7F9E55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6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7CFA-A46A-421F-9A4D-DD9B26B05E59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F5E1F-CC27-42FC-B85E-5C5F7F9E55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24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7CFA-A46A-421F-9A4D-DD9B26B05E59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F5E1F-CC27-42FC-B85E-5C5F7F9E55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12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7CFA-A46A-421F-9A4D-DD9B26B05E59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F5E1F-CC27-42FC-B85E-5C5F7F9E55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90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7CFA-A46A-421F-9A4D-DD9B26B05E59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F5E1F-CC27-42FC-B85E-5C5F7F9E55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507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F7CFA-A46A-421F-9A4D-DD9B26B05E59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F5E1F-CC27-42FC-B85E-5C5F7F9E55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89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390176" y="1988840"/>
            <a:ext cx="8363649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ro-RO" sz="2200" b="1" dirty="0">
                <a:latin typeface="Times New Roman" pitchFamily="18" charset="0"/>
                <a:cs typeface="Times New Roman" pitchFamily="18" charset="0"/>
              </a:rPr>
              <a:t>TITLU </a:t>
            </a:r>
            <a:r>
              <a:rPr lang="ro-RO" altLang="ro-RO" sz="2200" b="1" dirty="0" smtClean="0">
                <a:latin typeface="Times New Roman" pitchFamily="18" charset="0"/>
                <a:cs typeface="Times New Roman" pitchFamily="18" charset="0"/>
              </a:rPr>
              <a:t>PROIECT</a:t>
            </a:r>
            <a:endParaRPr lang="en-GB" altLang="ro-RO" sz="2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ro-RO" sz="2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ro-RO" sz="22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fr-FR" altLang="ro-RO" sz="2200" b="1" dirty="0">
                <a:latin typeface="Times New Roman" pitchFamily="18" charset="0"/>
                <a:cs typeface="Times New Roman" pitchFamily="18" charset="0"/>
              </a:rPr>
              <a:t>AMENAJARE PARC PUBLIC DE AGREMENT </a:t>
            </a:r>
            <a:r>
              <a:rPr lang="fr-FR" altLang="ro-RO" sz="2200" b="1" dirty="0" smtClean="0">
                <a:latin typeface="Times New Roman" pitchFamily="18" charset="0"/>
                <a:cs typeface="Times New Roman" pitchFamily="18" charset="0"/>
              </a:rPr>
              <a:t>ȘI LOISIR</a:t>
            </a:r>
          </a:p>
          <a:p>
            <a:r>
              <a:rPr lang="fr-FR" altLang="ro-RO" sz="2200" b="1" dirty="0" smtClean="0">
                <a:latin typeface="Times New Roman" pitchFamily="18" charset="0"/>
                <a:cs typeface="Times New Roman" pitchFamily="18" charset="0"/>
              </a:rPr>
              <a:t>UM GARĂ</a:t>
            </a:r>
            <a:r>
              <a:rPr lang="en-US" altLang="ro-RO" sz="22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o-RO" altLang="ro-RO" sz="2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o-RO" altLang="ro-RO" sz="2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altLang="ro-RO" sz="2200" dirty="0">
                <a:latin typeface="Times New Roman" pitchFamily="18" charset="0"/>
                <a:cs typeface="Times New Roman" pitchFamily="18" charset="0"/>
              </a:rPr>
              <a:t>Durata de realizare a obiectivului de </a:t>
            </a:r>
            <a:r>
              <a:rPr lang="ro-RO" altLang="ro-RO" sz="2200" dirty="0" smtClean="0">
                <a:latin typeface="Times New Roman" pitchFamily="18" charset="0"/>
                <a:cs typeface="Times New Roman" pitchFamily="18" charset="0"/>
              </a:rPr>
              <a:t>investiție </a:t>
            </a:r>
            <a:r>
              <a:rPr lang="ro-RO" altLang="ro-RO" sz="2200" dirty="0">
                <a:latin typeface="Times New Roman" pitchFamily="18" charset="0"/>
                <a:cs typeface="Times New Roman" pitchFamily="18" charset="0"/>
              </a:rPr>
              <a:t>este de </a:t>
            </a:r>
            <a:r>
              <a:rPr lang="en-GB" altLang="ro-RO" sz="2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o-RO" altLang="ro-RO" sz="2200" dirty="0" smtClean="0">
                <a:latin typeface="Times New Roman" pitchFamily="18" charset="0"/>
                <a:cs typeface="Times New Roman" pitchFamily="18" charset="0"/>
              </a:rPr>
              <a:t>3 de  </a:t>
            </a:r>
            <a:r>
              <a:rPr lang="ro-RO" altLang="ro-RO" sz="2200" dirty="0">
                <a:latin typeface="Times New Roman" pitchFamily="18" charset="0"/>
                <a:cs typeface="Times New Roman" pitchFamily="18" charset="0"/>
              </a:rPr>
              <a:t>luni, iar durata de </a:t>
            </a:r>
            <a:r>
              <a:rPr lang="ro-RO" altLang="ro-RO" sz="2200" dirty="0" smtClean="0">
                <a:latin typeface="Times New Roman" pitchFamily="18" charset="0"/>
                <a:cs typeface="Times New Roman" pitchFamily="18" charset="0"/>
              </a:rPr>
              <a:t>execuție </a:t>
            </a:r>
            <a:r>
              <a:rPr lang="ro-RO" altLang="ro-RO" sz="2200" dirty="0">
                <a:latin typeface="Times New Roman" pitchFamily="18" charset="0"/>
                <a:cs typeface="Times New Roman" pitchFamily="18" charset="0"/>
              </a:rPr>
              <a:t>este de 12 luni.</a:t>
            </a:r>
          </a:p>
          <a:p>
            <a:endParaRPr lang="ro-RO" altLang="ro-RO" sz="2200" b="1" dirty="0">
              <a:latin typeface="Times New Roman" pitchFamily="18" charset="0"/>
              <a:cs typeface="Times New Roman" pitchFamily="18" charset="0"/>
            </a:endParaRPr>
          </a:p>
          <a:p>
            <a:endParaRPr lang="ro-RO" altLang="ro-RO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953231" y="4714952"/>
            <a:ext cx="72375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ro-RO" b="1" dirty="0">
                <a:latin typeface="Times New Roman" pitchFamily="18" charset="0"/>
              </a:rPr>
              <a:t>SURSA DE </a:t>
            </a:r>
            <a:r>
              <a:rPr lang="ro-RO" altLang="ro-RO" b="1" dirty="0" smtClean="0">
                <a:latin typeface="Times New Roman" pitchFamily="18" charset="0"/>
              </a:rPr>
              <a:t>FINANȚARE</a:t>
            </a:r>
            <a:r>
              <a:rPr lang="en-GB" altLang="ro-RO" b="1" dirty="0" smtClean="0">
                <a:latin typeface="Times New Roman" pitchFamily="18" charset="0"/>
              </a:rPr>
              <a:t>:  </a:t>
            </a:r>
            <a:r>
              <a:rPr lang="en-US" altLang="ro-RO" b="1" dirty="0" smtClean="0">
                <a:latin typeface="Times New Roman" pitchFamily="18" charset="0"/>
              </a:rPr>
              <a:t>POR </a:t>
            </a:r>
            <a:r>
              <a:rPr lang="en-US" altLang="ro-RO" b="1" dirty="0">
                <a:latin typeface="Times New Roman" pitchFamily="18" charset="0"/>
              </a:rPr>
              <a:t>2014-2020,  </a:t>
            </a:r>
            <a:r>
              <a:rPr lang="en-US" altLang="ro-RO" b="1" dirty="0" err="1">
                <a:latin typeface="Times New Roman" pitchFamily="18" charset="0"/>
              </a:rPr>
              <a:t>Prioritatea</a:t>
            </a:r>
            <a:r>
              <a:rPr lang="en-US" altLang="ro-RO" b="1" dirty="0">
                <a:latin typeface="Times New Roman" pitchFamily="18" charset="0"/>
              </a:rPr>
              <a:t> de </a:t>
            </a:r>
            <a:r>
              <a:rPr lang="en-US" altLang="ro-RO" b="1" dirty="0" err="1" smtClean="0">
                <a:latin typeface="Times New Roman" pitchFamily="18" charset="0"/>
              </a:rPr>
              <a:t>investiții</a:t>
            </a:r>
            <a:r>
              <a:rPr lang="en-US" altLang="ro-RO" b="1" dirty="0" smtClean="0">
                <a:latin typeface="Times New Roman" pitchFamily="18" charset="0"/>
              </a:rPr>
              <a:t> </a:t>
            </a:r>
            <a:r>
              <a:rPr lang="en-US" altLang="ro-RO" b="1" dirty="0">
                <a:latin typeface="Times New Roman" pitchFamily="18" charset="0"/>
              </a:rPr>
              <a:t>4.2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73254" y="188796"/>
            <a:ext cx="6197493" cy="1117064"/>
            <a:chOff x="564836" y="188796"/>
            <a:chExt cx="6197493" cy="1117064"/>
          </a:xfrm>
        </p:grpSpPr>
        <p:pic>
          <p:nvPicPr>
            <p:cNvPr id="5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836" y="282531"/>
              <a:ext cx="952500" cy="952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" name="Grupare 1">
              <a:extLst>
                <a:ext uri="{FF2B5EF4-FFF2-40B4-BE49-F238E27FC236}">
                  <a16:creationId xmlns="" xmlns:a16="http://schemas.microsoft.com/office/drawing/2014/main" id="{D2B82C8A-C765-4A5C-A667-317222702040}"/>
                </a:ext>
              </a:extLst>
            </p:cNvPr>
            <p:cNvGrpSpPr/>
            <p:nvPr/>
          </p:nvGrpSpPr>
          <p:grpSpPr>
            <a:xfrm>
              <a:off x="5003020" y="188796"/>
              <a:ext cx="1759309" cy="1117064"/>
              <a:chOff x="3885303" y="162488"/>
              <a:chExt cx="1759309" cy="1117064"/>
            </a:xfrm>
          </p:grpSpPr>
          <p:pic>
            <p:nvPicPr>
              <p:cNvPr id="11" name="Imagine 10">
                <a:extLst>
                  <a:ext uri="{FF2B5EF4-FFF2-40B4-BE49-F238E27FC236}">
                    <a16:creationId xmlns="" xmlns:a16="http://schemas.microsoft.com/office/drawing/2014/main" id="{A5FB6E08-6700-4743-B586-2089D4A5A1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5303" y="162488"/>
                <a:ext cx="625665" cy="1117064"/>
              </a:xfrm>
              <a:prstGeom prst="rect">
                <a:avLst/>
              </a:prstGeom>
            </p:spPr>
          </p:pic>
          <p:sp>
            <p:nvSpPr>
              <p:cNvPr id="13" name="Dreptunghi 12">
                <a:extLst>
                  <a:ext uri="{FF2B5EF4-FFF2-40B4-BE49-F238E27FC236}">
                    <a16:creationId xmlns="" xmlns:a16="http://schemas.microsoft.com/office/drawing/2014/main" id="{16090F7C-ED6B-4215-B943-08899B2ED081}"/>
                  </a:ext>
                </a:extLst>
              </p:cNvPr>
              <p:cNvSpPr/>
              <p:nvPr/>
            </p:nvSpPr>
            <p:spPr>
              <a:xfrm>
                <a:off x="4510968" y="472598"/>
                <a:ext cx="113364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PRIM</a:t>
                </a:r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ĂRIA </a:t>
                </a:r>
              </a:p>
              <a:p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MUNICIPIULUI</a:t>
                </a:r>
              </a:p>
              <a:p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TÂRGOVIŞTE</a:t>
                </a:r>
              </a:p>
              <a:p>
                <a:pPr algn="ctr"/>
                <a:endParaRPr lang="en-US" altLang="ro-RO" sz="1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017" y="5229200"/>
            <a:ext cx="2831966" cy="128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9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36091" y="1901731"/>
            <a:ext cx="8671818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MPREJMUIREA TERENULUI</a:t>
            </a:r>
            <a:endParaRPr lang="ro-RO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mprejmuirea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terenului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prefabricate din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metalic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decorativ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 DE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FITNESS</a:t>
            </a:r>
            <a:endParaRPr lang="ro-RO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Locul de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joac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 avea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suprafa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 cauciuc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antitraum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echipamente de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joac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diverse pentru a se adresa copiilor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 vârst cuprinse între 1 și 10 ani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158" y="4699010"/>
            <a:ext cx="33998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Leag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mari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Leag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mici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Balansoar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Juc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ță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joac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566787" y="4687976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Ansamblu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joac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tobogan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platforme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ăță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Balansoar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Piramid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1473254" y="188796"/>
            <a:ext cx="6197493" cy="1117064"/>
            <a:chOff x="564836" y="188796"/>
            <a:chExt cx="6197493" cy="1117064"/>
          </a:xfrm>
        </p:grpSpPr>
        <p:pic>
          <p:nvPicPr>
            <p:cNvPr id="12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836" y="282531"/>
              <a:ext cx="952500" cy="952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3" name="Grupare 1">
              <a:extLst>
                <a:ext uri="{FF2B5EF4-FFF2-40B4-BE49-F238E27FC236}">
                  <a16:creationId xmlns="" xmlns:a16="http://schemas.microsoft.com/office/drawing/2014/main" id="{D2B82C8A-C765-4A5C-A667-317222702040}"/>
                </a:ext>
              </a:extLst>
            </p:cNvPr>
            <p:cNvGrpSpPr/>
            <p:nvPr/>
          </p:nvGrpSpPr>
          <p:grpSpPr>
            <a:xfrm>
              <a:off x="5003020" y="188796"/>
              <a:ext cx="1759309" cy="1117064"/>
              <a:chOff x="3885303" y="162488"/>
              <a:chExt cx="1759309" cy="1117064"/>
            </a:xfrm>
          </p:grpSpPr>
          <p:pic>
            <p:nvPicPr>
              <p:cNvPr id="14" name="Imagine 10">
                <a:extLst>
                  <a:ext uri="{FF2B5EF4-FFF2-40B4-BE49-F238E27FC236}">
                    <a16:creationId xmlns="" xmlns:a16="http://schemas.microsoft.com/office/drawing/2014/main" id="{A5FB6E08-6700-4743-B586-2089D4A5A1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5303" y="162488"/>
                <a:ext cx="625665" cy="1117064"/>
              </a:xfrm>
              <a:prstGeom prst="rect">
                <a:avLst/>
              </a:prstGeom>
            </p:spPr>
          </p:pic>
          <p:sp>
            <p:nvSpPr>
              <p:cNvPr id="15" name="Dreptunghi 12">
                <a:extLst>
                  <a:ext uri="{FF2B5EF4-FFF2-40B4-BE49-F238E27FC236}">
                    <a16:creationId xmlns="" xmlns:a16="http://schemas.microsoft.com/office/drawing/2014/main" id="{16090F7C-ED6B-4215-B943-08899B2ED081}"/>
                  </a:ext>
                </a:extLst>
              </p:cNvPr>
              <p:cNvSpPr/>
              <p:nvPr/>
            </p:nvSpPr>
            <p:spPr>
              <a:xfrm>
                <a:off x="4510968" y="472598"/>
                <a:ext cx="113364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PRIM</a:t>
                </a:r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ĂRIA </a:t>
                </a:r>
              </a:p>
              <a:p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MUNICIPIULUI</a:t>
                </a:r>
              </a:p>
              <a:p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TÂRGOVIŞTE</a:t>
                </a:r>
              </a:p>
              <a:p>
                <a:pPr algn="ctr"/>
                <a:endParaRPr lang="en-US" altLang="ro-RO" sz="1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538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473254" y="188796"/>
            <a:ext cx="6197493" cy="1117064"/>
            <a:chOff x="564836" y="188796"/>
            <a:chExt cx="6197493" cy="1117064"/>
          </a:xfrm>
        </p:grpSpPr>
        <p:pic>
          <p:nvPicPr>
            <p:cNvPr id="12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836" y="282531"/>
              <a:ext cx="952500" cy="952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3" name="Grupare 1">
              <a:extLst>
                <a:ext uri="{FF2B5EF4-FFF2-40B4-BE49-F238E27FC236}">
                  <a16:creationId xmlns="" xmlns:a16="http://schemas.microsoft.com/office/drawing/2014/main" id="{D2B82C8A-C765-4A5C-A667-317222702040}"/>
                </a:ext>
              </a:extLst>
            </p:cNvPr>
            <p:cNvGrpSpPr/>
            <p:nvPr/>
          </p:nvGrpSpPr>
          <p:grpSpPr>
            <a:xfrm>
              <a:off x="5003020" y="188796"/>
              <a:ext cx="1759309" cy="1117064"/>
              <a:chOff x="3885303" y="162488"/>
              <a:chExt cx="1759309" cy="1117064"/>
            </a:xfrm>
          </p:grpSpPr>
          <p:pic>
            <p:nvPicPr>
              <p:cNvPr id="14" name="Imagine 10">
                <a:extLst>
                  <a:ext uri="{FF2B5EF4-FFF2-40B4-BE49-F238E27FC236}">
                    <a16:creationId xmlns="" xmlns:a16="http://schemas.microsoft.com/office/drawing/2014/main" id="{A5FB6E08-6700-4743-B586-2089D4A5A1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5303" y="162488"/>
                <a:ext cx="625665" cy="1117064"/>
              </a:xfrm>
              <a:prstGeom prst="rect">
                <a:avLst/>
              </a:prstGeom>
            </p:spPr>
          </p:pic>
          <p:sp>
            <p:nvSpPr>
              <p:cNvPr id="15" name="Dreptunghi 12">
                <a:extLst>
                  <a:ext uri="{FF2B5EF4-FFF2-40B4-BE49-F238E27FC236}">
                    <a16:creationId xmlns="" xmlns:a16="http://schemas.microsoft.com/office/drawing/2014/main" id="{16090F7C-ED6B-4215-B943-08899B2ED081}"/>
                  </a:ext>
                </a:extLst>
              </p:cNvPr>
              <p:cNvSpPr/>
              <p:nvPr/>
            </p:nvSpPr>
            <p:spPr>
              <a:xfrm>
                <a:off x="4510968" y="472598"/>
                <a:ext cx="113364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PRIM</a:t>
                </a:r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ĂRIA </a:t>
                </a:r>
              </a:p>
              <a:p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MUNICIPIULUI</a:t>
                </a:r>
              </a:p>
              <a:p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TÂRGOVIŞTE</a:t>
                </a:r>
              </a:p>
              <a:p>
                <a:pPr algn="ctr"/>
                <a:endParaRPr lang="en-US" altLang="ro-RO" sz="1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78" y="2132856"/>
            <a:ext cx="8711844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36091" y="1967929"/>
            <a:ext cx="867181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/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</a:t>
            </a:r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MULTIFUNC</a:t>
            </a:r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IONAL</a:t>
            </a:r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 a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dă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posti 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bibliotec</a:t>
            </a:r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birouri administrative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direa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avea regimul de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nal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ime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Parter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ș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suprafa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construit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 de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97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50mp.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Î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ntreaga zon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fost conceput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pentru a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mbina 2 func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principale: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biblioteca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zona de spectacole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evenimente.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De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asemenea,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lipit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 va amenaja o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scenă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extensibil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În acest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fel,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eretele c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lă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dirii va deveni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perete de proiec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pentru diferite jocuri pe scen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Scena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 din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lemn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suprafa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ța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33.20 mp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Iluminatul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ambiental se va face cu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lpi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iluminat cu corpuri LED, iar iluminatul decorativ se va face cu bolarzi decorativi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 proiectoare.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Î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parc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vor fi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ă, mobilier urban modern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rasteluri pentru biciclete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biciclete.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Pe lângă acestea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 amenaja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traseu pentru biciclete tip mountainbike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supraf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ață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iarb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Obiectivul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dotat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supraveghere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video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73254" y="188796"/>
            <a:ext cx="6197493" cy="1117064"/>
            <a:chOff x="564836" y="188796"/>
            <a:chExt cx="6197493" cy="1117064"/>
          </a:xfrm>
        </p:grpSpPr>
        <p:pic>
          <p:nvPicPr>
            <p:cNvPr id="12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836" y="282531"/>
              <a:ext cx="952500" cy="952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3" name="Grupare 1">
              <a:extLst>
                <a:ext uri="{FF2B5EF4-FFF2-40B4-BE49-F238E27FC236}">
                  <a16:creationId xmlns="" xmlns:a16="http://schemas.microsoft.com/office/drawing/2014/main" id="{D2B82C8A-C765-4A5C-A667-317222702040}"/>
                </a:ext>
              </a:extLst>
            </p:cNvPr>
            <p:cNvGrpSpPr/>
            <p:nvPr/>
          </p:nvGrpSpPr>
          <p:grpSpPr>
            <a:xfrm>
              <a:off x="5003020" y="188796"/>
              <a:ext cx="1759309" cy="1117064"/>
              <a:chOff x="3885303" y="162488"/>
              <a:chExt cx="1759309" cy="1117064"/>
            </a:xfrm>
          </p:grpSpPr>
          <p:pic>
            <p:nvPicPr>
              <p:cNvPr id="14" name="Imagine 10">
                <a:extLst>
                  <a:ext uri="{FF2B5EF4-FFF2-40B4-BE49-F238E27FC236}">
                    <a16:creationId xmlns="" xmlns:a16="http://schemas.microsoft.com/office/drawing/2014/main" id="{A5FB6E08-6700-4743-B586-2089D4A5A1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5303" y="162488"/>
                <a:ext cx="625665" cy="1117064"/>
              </a:xfrm>
              <a:prstGeom prst="rect">
                <a:avLst/>
              </a:prstGeom>
            </p:spPr>
          </p:pic>
          <p:sp>
            <p:nvSpPr>
              <p:cNvPr id="15" name="Dreptunghi 12">
                <a:extLst>
                  <a:ext uri="{FF2B5EF4-FFF2-40B4-BE49-F238E27FC236}">
                    <a16:creationId xmlns="" xmlns:a16="http://schemas.microsoft.com/office/drawing/2014/main" id="{16090F7C-ED6B-4215-B943-08899B2ED081}"/>
                  </a:ext>
                </a:extLst>
              </p:cNvPr>
              <p:cNvSpPr/>
              <p:nvPr/>
            </p:nvSpPr>
            <p:spPr>
              <a:xfrm>
                <a:off x="4510968" y="472598"/>
                <a:ext cx="113364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PRIM</a:t>
                </a:r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ĂRIA </a:t>
                </a:r>
              </a:p>
              <a:p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MUNICIPIULUI</a:t>
                </a:r>
              </a:p>
              <a:p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TÂRGOVIŞTE</a:t>
                </a:r>
              </a:p>
              <a:p>
                <a:pPr algn="ctr"/>
                <a:endParaRPr lang="en-US" altLang="ro-RO" sz="1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737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473254" y="188796"/>
            <a:ext cx="6197493" cy="1117064"/>
            <a:chOff x="564836" y="188796"/>
            <a:chExt cx="6197493" cy="1117064"/>
          </a:xfrm>
        </p:grpSpPr>
        <p:pic>
          <p:nvPicPr>
            <p:cNvPr id="12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836" y="282531"/>
              <a:ext cx="952500" cy="952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3" name="Grupare 1">
              <a:extLst>
                <a:ext uri="{FF2B5EF4-FFF2-40B4-BE49-F238E27FC236}">
                  <a16:creationId xmlns="" xmlns:a16="http://schemas.microsoft.com/office/drawing/2014/main" id="{D2B82C8A-C765-4A5C-A667-317222702040}"/>
                </a:ext>
              </a:extLst>
            </p:cNvPr>
            <p:cNvGrpSpPr/>
            <p:nvPr/>
          </p:nvGrpSpPr>
          <p:grpSpPr>
            <a:xfrm>
              <a:off x="5003020" y="188796"/>
              <a:ext cx="1759309" cy="1117064"/>
              <a:chOff x="3885303" y="162488"/>
              <a:chExt cx="1759309" cy="1117064"/>
            </a:xfrm>
          </p:grpSpPr>
          <p:pic>
            <p:nvPicPr>
              <p:cNvPr id="14" name="Imagine 10">
                <a:extLst>
                  <a:ext uri="{FF2B5EF4-FFF2-40B4-BE49-F238E27FC236}">
                    <a16:creationId xmlns="" xmlns:a16="http://schemas.microsoft.com/office/drawing/2014/main" id="{A5FB6E08-6700-4743-B586-2089D4A5A1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5303" y="162488"/>
                <a:ext cx="625665" cy="1117064"/>
              </a:xfrm>
              <a:prstGeom prst="rect">
                <a:avLst/>
              </a:prstGeom>
            </p:spPr>
          </p:pic>
          <p:sp>
            <p:nvSpPr>
              <p:cNvPr id="15" name="Dreptunghi 12">
                <a:extLst>
                  <a:ext uri="{FF2B5EF4-FFF2-40B4-BE49-F238E27FC236}">
                    <a16:creationId xmlns="" xmlns:a16="http://schemas.microsoft.com/office/drawing/2014/main" id="{16090F7C-ED6B-4215-B943-08899B2ED081}"/>
                  </a:ext>
                </a:extLst>
              </p:cNvPr>
              <p:cNvSpPr/>
              <p:nvPr/>
            </p:nvSpPr>
            <p:spPr>
              <a:xfrm>
                <a:off x="4510968" y="472598"/>
                <a:ext cx="113364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PRIM</a:t>
                </a:r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ĂRIA </a:t>
                </a:r>
              </a:p>
              <a:p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MUNICIPIULUI</a:t>
                </a:r>
              </a:p>
              <a:p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TÂRGOVIŞTE</a:t>
                </a:r>
              </a:p>
              <a:p>
                <a:pPr algn="ctr"/>
                <a:endParaRPr lang="en-US" altLang="ro-RO" sz="1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46" y="2457328"/>
            <a:ext cx="8792509" cy="39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7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473254" y="188796"/>
            <a:ext cx="6197493" cy="1117064"/>
            <a:chOff x="564836" y="188796"/>
            <a:chExt cx="6197493" cy="1117064"/>
          </a:xfrm>
        </p:grpSpPr>
        <p:pic>
          <p:nvPicPr>
            <p:cNvPr id="12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836" y="282531"/>
              <a:ext cx="952500" cy="952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3" name="Grupare 1">
              <a:extLst>
                <a:ext uri="{FF2B5EF4-FFF2-40B4-BE49-F238E27FC236}">
                  <a16:creationId xmlns="" xmlns:a16="http://schemas.microsoft.com/office/drawing/2014/main" id="{D2B82C8A-C765-4A5C-A667-317222702040}"/>
                </a:ext>
              </a:extLst>
            </p:cNvPr>
            <p:cNvGrpSpPr/>
            <p:nvPr/>
          </p:nvGrpSpPr>
          <p:grpSpPr>
            <a:xfrm>
              <a:off x="5003020" y="188796"/>
              <a:ext cx="1759309" cy="1117064"/>
              <a:chOff x="3885303" y="162488"/>
              <a:chExt cx="1759309" cy="1117064"/>
            </a:xfrm>
          </p:grpSpPr>
          <p:pic>
            <p:nvPicPr>
              <p:cNvPr id="14" name="Imagine 10">
                <a:extLst>
                  <a:ext uri="{FF2B5EF4-FFF2-40B4-BE49-F238E27FC236}">
                    <a16:creationId xmlns="" xmlns:a16="http://schemas.microsoft.com/office/drawing/2014/main" id="{A5FB6E08-6700-4743-B586-2089D4A5A1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5303" y="162488"/>
                <a:ext cx="625665" cy="1117064"/>
              </a:xfrm>
              <a:prstGeom prst="rect">
                <a:avLst/>
              </a:prstGeom>
            </p:spPr>
          </p:pic>
          <p:sp>
            <p:nvSpPr>
              <p:cNvPr id="15" name="Dreptunghi 12">
                <a:extLst>
                  <a:ext uri="{FF2B5EF4-FFF2-40B4-BE49-F238E27FC236}">
                    <a16:creationId xmlns="" xmlns:a16="http://schemas.microsoft.com/office/drawing/2014/main" id="{16090F7C-ED6B-4215-B943-08899B2ED081}"/>
                  </a:ext>
                </a:extLst>
              </p:cNvPr>
              <p:cNvSpPr/>
              <p:nvPr/>
            </p:nvSpPr>
            <p:spPr>
              <a:xfrm>
                <a:off x="4510968" y="472598"/>
                <a:ext cx="113364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PRIM</a:t>
                </a:r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ĂRIA </a:t>
                </a:r>
              </a:p>
              <a:p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MUNICIPIULUI</a:t>
                </a:r>
              </a:p>
              <a:p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TÂRGOVIŞTE</a:t>
                </a:r>
              </a:p>
              <a:p>
                <a:pPr algn="ctr"/>
                <a:endParaRPr lang="en-US" altLang="ro-RO" sz="1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1576536"/>
            <a:ext cx="780288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3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473254" y="188796"/>
            <a:ext cx="6197493" cy="1117064"/>
            <a:chOff x="564836" y="188796"/>
            <a:chExt cx="6197493" cy="1117064"/>
          </a:xfrm>
        </p:grpSpPr>
        <p:pic>
          <p:nvPicPr>
            <p:cNvPr id="12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836" y="282531"/>
              <a:ext cx="952500" cy="952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3" name="Grupare 1">
              <a:extLst>
                <a:ext uri="{FF2B5EF4-FFF2-40B4-BE49-F238E27FC236}">
                  <a16:creationId xmlns="" xmlns:a16="http://schemas.microsoft.com/office/drawing/2014/main" id="{D2B82C8A-C765-4A5C-A667-317222702040}"/>
                </a:ext>
              </a:extLst>
            </p:cNvPr>
            <p:cNvGrpSpPr/>
            <p:nvPr/>
          </p:nvGrpSpPr>
          <p:grpSpPr>
            <a:xfrm>
              <a:off x="5003020" y="188796"/>
              <a:ext cx="1759309" cy="1117064"/>
              <a:chOff x="3885303" y="162488"/>
              <a:chExt cx="1759309" cy="1117064"/>
            </a:xfrm>
          </p:grpSpPr>
          <p:pic>
            <p:nvPicPr>
              <p:cNvPr id="14" name="Imagine 10">
                <a:extLst>
                  <a:ext uri="{FF2B5EF4-FFF2-40B4-BE49-F238E27FC236}">
                    <a16:creationId xmlns="" xmlns:a16="http://schemas.microsoft.com/office/drawing/2014/main" id="{A5FB6E08-6700-4743-B586-2089D4A5A1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5303" y="162488"/>
                <a:ext cx="625665" cy="1117064"/>
              </a:xfrm>
              <a:prstGeom prst="rect">
                <a:avLst/>
              </a:prstGeom>
            </p:spPr>
          </p:pic>
          <p:sp>
            <p:nvSpPr>
              <p:cNvPr id="15" name="Dreptunghi 12">
                <a:extLst>
                  <a:ext uri="{FF2B5EF4-FFF2-40B4-BE49-F238E27FC236}">
                    <a16:creationId xmlns="" xmlns:a16="http://schemas.microsoft.com/office/drawing/2014/main" id="{16090F7C-ED6B-4215-B943-08899B2ED081}"/>
                  </a:ext>
                </a:extLst>
              </p:cNvPr>
              <p:cNvSpPr/>
              <p:nvPr/>
            </p:nvSpPr>
            <p:spPr>
              <a:xfrm>
                <a:off x="4510968" y="472598"/>
                <a:ext cx="113364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PRIM</a:t>
                </a:r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ĂRIA </a:t>
                </a:r>
              </a:p>
              <a:p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MUNICIPIULUI</a:t>
                </a:r>
              </a:p>
              <a:p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TÂRGOVIŞTE</a:t>
                </a:r>
              </a:p>
              <a:p>
                <a:pPr algn="ctr"/>
                <a:endParaRPr lang="en-US" altLang="ro-RO" sz="1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1628800"/>
            <a:ext cx="780288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9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473254" y="188796"/>
            <a:ext cx="6197493" cy="1117064"/>
            <a:chOff x="564836" y="188796"/>
            <a:chExt cx="6197493" cy="1117064"/>
          </a:xfrm>
        </p:grpSpPr>
        <p:pic>
          <p:nvPicPr>
            <p:cNvPr id="12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836" y="282531"/>
              <a:ext cx="952500" cy="952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3" name="Grupare 1">
              <a:extLst>
                <a:ext uri="{FF2B5EF4-FFF2-40B4-BE49-F238E27FC236}">
                  <a16:creationId xmlns="" xmlns:a16="http://schemas.microsoft.com/office/drawing/2014/main" id="{D2B82C8A-C765-4A5C-A667-317222702040}"/>
                </a:ext>
              </a:extLst>
            </p:cNvPr>
            <p:cNvGrpSpPr/>
            <p:nvPr/>
          </p:nvGrpSpPr>
          <p:grpSpPr>
            <a:xfrm>
              <a:off x="5003020" y="188796"/>
              <a:ext cx="1759309" cy="1117064"/>
              <a:chOff x="3885303" y="162488"/>
              <a:chExt cx="1759309" cy="1117064"/>
            </a:xfrm>
          </p:grpSpPr>
          <p:pic>
            <p:nvPicPr>
              <p:cNvPr id="14" name="Imagine 10">
                <a:extLst>
                  <a:ext uri="{FF2B5EF4-FFF2-40B4-BE49-F238E27FC236}">
                    <a16:creationId xmlns="" xmlns:a16="http://schemas.microsoft.com/office/drawing/2014/main" id="{A5FB6E08-6700-4743-B586-2089D4A5A1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5303" y="162488"/>
                <a:ext cx="625665" cy="1117064"/>
              </a:xfrm>
              <a:prstGeom prst="rect">
                <a:avLst/>
              </a:prstGeom>
            </p:spPr>
          </p:pic>
          <p:sp>
            <p:nvSpPr>
              <p:cNvPr id="15" name="Dreptunghi 12">
                <a:extLst>
                  <a:ext uri="{FF2B5EF4-FFF2-40B4-BE49-F238E27FC236}">
                    <a16:creationId xmlns="" xmlns:a16="http://schemas.microsoft.com/office/drawing/2014/main" id="{16090F7C-ED6B-4215-B943-08899B2ED081}"/>
                  </a:ext>
                </a:extLst>
              </p:cNvPr>
              <p:cNvSpPr/>
              <p:nvPr/>
            </p:nvSpPr>
            <p:spPr>
              <a:xfrm>
                <a:off x="4510968" y="472598"/>
                <a:ext cx="113364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PRIM</a:t>
                </a:r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ĂRIA </a:t>
                </a:r>
              </a:p>
              <a:p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MUNICIPIULUI</a:t>
                </a:r>
              </a:p>
              <a:p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TÂRGOVIŞTE</a:t>
                </a:r>
              </a:p>
              <a:p>
                <a:pPr algn="ctr"/>
                <a:endParaRPr lang="en-US" altLang="ro-RO" sz="1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1628800"/>
            <a:ext cx="780288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0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473254" y="188796"/>
            <a:ext cx="6197493" cy="1117064"/>
            <a:chOff x="564836" y="188796"/>
            <a:chExt cx="6197493" cy="1117064"/>
          </a:xfrm>
        </p:grpSpPr>
        <p:pic>
          <p:nvPicPr>
            <p:cNvPr id="12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836" y="282531"/>
              <a:ext cx="952500" cy="952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3" name="Grupare 1">
              <a:extLst>
                <a:ext uri="{FF2B5EF4-FFF2-40B4-BE49-F238E27FC236}">
                  <a16:creationId xmlns="" xmlns:a16="http://schemas.microsoft.com/office/drawing/2014/main" id="{D2B82C8A-C765-4A5C-A667-317222702040}"/>
                </a:ext>
              </a:extLst>
            </p:cNvPr>
            <p:cNvGrpSpPr/>
            <p:nvPr/>
          </p:nvGrpSpPr>
          <p:grpSpPr>
            <a:xfrm>
              <a:off x="5003020" y="188796"/>
              <a:ext cx="1759309" cy="1117064"/>
              <a:chOff x="3885303" y="162488"/>
              <a:chExt cx="1759309" cy="1117064"/>
            </a:xfrm>
          </p:grpSpPr>
          <p:pic>
            <p:nvPicPr>
              <p:cNvPr id="14" name="Imagine 10">
                <a:extLst>
                  <a:ext uri="{FF2B5EF4-FFF2-40B4-BE49-F238E27FC236}">
                    <a16:creationId xmlns="" xmlns:a16="http://schemas.microsoft.com/office/drawing/2014/main" id="{A5FB6E08-6700-4743-B586-2089D4A5A1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5303" y="162488"/>
                <a:ext cx="625665" cy="1117064"/>
              </a:xfrm>
              <a:prstGeom prst="rect">
                <a:avLst/>
              </a:prstGeom>
            </p:spPr>
          </p:pic>
          <p:sp>
            <p:nvSpPr>
              <p:cNvPr id="15" name="Dreptunghi 12">
                <a:extLst>
                  <a:ext uri="{FF2B5EF4-FFF2-40B4-BE49-F238E27FC236}">
                    <a16:creationId xmlns="" xmlns:a16="http://schemas.microsoft.com/office/drawing/2014/main" id="{16090F7C-ED6B-4215-B943-08899B2ED081}"/>
                  </a:ext>
                </a:extLst>
              </p:cNvPr>
              <p:cNvSpPr/>
              <p:nvPr/>
            </p:nvSpPr>
            <p:spPr>
              <a:xfrm>
                <a:off x="4510968" y="472598"/>
                <a:ext cx="113364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PRIM</a:t>
                </a:r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ĂRIA </a:t>
                </a:r>
              </a:p>
              <a:p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MUNICIPIULUI</a:t>
                </a:r>
              </a:p>
              <a:p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TÂRGOVIŞTE</a:t>
                </a:r>
              </a:p>
              <a:p>
                <a:pPr algn="ctr"/>
                <a:endParaRPr lang="en-US" altLang="ro-RO" sz="1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78" y="2205296"/>
            <a:ext cx="8711844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473254" y="188796"/>
            <a:ext cx="6197493" cy="1117064"/>
            <a:chOff x="564836" y="188796"/>
            <a:chExt cx="6197493" cy="1117064"/>
          </a:xfrm>
        </p:grpSpPr>
        <p:pic>
          <p:nvPicPr>
            <p:cNvPr id="12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836" y="282531"/>
              <a:ext cx="952500" cy="952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3" name="Grupare 1">
              <a:extLst>
                <a:ext uri="{FF2B5EF4-FFF2-40B4-BE49-F238E27FC236}">
                  <a16:creationId xmlns="" xmlns:a16="http://schemas.microsoft.com/office/drawing/2014/main" id="{D2B82C8A-C765-4A5C-A667-317222702040}"/>
                </a:ext>
              </a:extLst>
            </p:cNvPr>
            <p:cNvGrpSpPr/>
            <p:nvPr/>
          </p:nvGrpSpPr>
          <p:grpSpPr>
            <a:xfrm>
              <a:off x="5003020" y="188796"/>
              <a:ext cx="1759309" cy="1117064"/>
              <a:chOff x="3885303" y="162488"/>
              <a:chExt cx="1759309" cy="1117064"/>
            </a:xfrm>
          </p:grpSpPr>
          <p:pic>
            <p:nvPicPr>
              <p:cNvPr id="14" name="Imagine 10">
                <a:extLst>
                  <a:ext uri="{FF2B5EF4-FFF2-40B4-BE49-F238E27FC236}">
                    <a16:creationId xmlns="" xmlns:a16="http://schemas.microsoft.com/office/drawing/2014/main" id="{A5FB6E08-6700-4743-B586-2089D4A5A1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5303" y="162488"/>
                <a:ext cx="625665" cy="1117064"/>
              </a:xfrm>
              <a:prstGeom prst="rect">
                <a:avLst/>
              </a:prstGeom>
            </p:spPr>
          </p:pic>
          <p:sp>
            <p:nvSpPr>
              <p:cNvPr id="15" name="Dreptunghi 12">
                <a:extLst>
                  <a:ext uri="{FF2B5EF4-FFF2-40B4-BE49-F238E27FC236}">
                    <a16:creationId xmlns="" xmlns:a16="http://schemas.microsoft.com/office/drawing/2014/main" id="{16090F7C-ED6B-4215-B943-08899B2ED081}"/>
                  </a:ext>
                </a:extLst>
              </p:cNvPr>
              <p:cNvSpPr/>
              <p:nvPr/>
            </p:nvSpPr>
            <p:spPr>
              <a:xfrm>
                <a:off x="4510968" y="472598"/>
                <a:ext cx="113364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PRIM</a:t>
                </a:r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ĂRIA </a:t>
                </a:r>
              </a:p>
              <a:p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MUNICIPIULUI</a:t>
                </a:r>
              </a:p>
              <a:p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TÂRGOVIŞTE</a:t>
                </a:r>
              </a:p>
              <a:p>
                <a:pPr algn="ctr"/>
                <a:endParaRPr lang="en-US" altLang="ro-RO" sz="1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78" y="2349312"/>
            <a:ext cx="8711844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2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473254" y="188796"/>
            <a:ext cx="6197493" cy="1117064"/>
            <a:chOff x="564836" y="188796"/>
            <a:chExt cx="6197493" cy="1117064"/>
          </a:xfrm>
        </p:grpSpPr>
        <p:pic>
          <p:nvPicPr>
            <p:cNvPr id="11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836" y="282531"/>
              <a:ext cx="952500" cy="952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9" name="Grupare 1">
              <a:extLst>
                <a:ext uri="{FF2B5EF4-FFF2-40B4-BE49-F238E27FC236}">
                  <a16:creationId xmlns="" xmlns:a16="http://schemas.microsoft.com/office/drawing/2014/main" id="{D2B82C8A-C765-4A5C-A667-317222702040}"/>
                </a:ext>
              </a:extLst>
            </p:cNvPr>
            <p:cNvGrpSpPr/>
            <p:nvPr/>
          </p:nvGrpSpPr>
          <p:grpSpPr>
            <a:xfrm>
              <a:off x="5003020" y="188796"/>
              <a:ext cx="1759309" cy="1117064"/>
              <a:chOff x="3885303" y="162488"/>
              <a:chExt cx="1759309" cy="1117064"/>
            </a:xfrm>
          </p:grpSpPr>
          <p:pic>
            <p:nvPicPr>
              <p:cNvPr id="20" name="Imagine 10">
                <a:extLst>
                  <a:ext uri="{FF2B5EF4-FFF2-40B4-BE49-F238E27FC236}">
                    <a16:creationId xmlns="" xmlns:a16="http://schemas.microsoft.com/office/drawing/2014/main" id="{A5FB6E08-6700-4743-B586-2089D4A5A1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5303" y="162488"/>
                <a:ext cx="625665" cy="1117064"/>
              </a:xfrm>
              <a:prstGeom prst="rect">
                <a:avLst/>
              </a:prstGeom>
            </p:spPr>
          </p:pic>
          <p:sp>
            <p:nvSpPr>
              <p:cNvPr id="22" name="Dreptunghi 12">
                <a:extLst>
                  <a:ext uri="{FF2B5EF4-FFF2-40B4-BE49-F238E27FC236}">
                    <a16:creationId xmlns="" xmlns:a16="http://schemas.microsoft.com/office/drawing/2014/main" id="{16090F7C-ED6B-4215-B943-08899B2ED081}"/>
                  </a:ext>
                </a:extLst>
              </p:cNvPr>
              <p:cNvSpPr/>
              <p:nvPr/>
            </p:nvSpPr>
            <p:spPr>
              <a:xfrm>
                <a:off x="4510968" y="472598"/>
                <a:ext cx="113364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PRIM</a:t>
                </a:r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ĂRIA </a:t>
                </a:r>
              </a:p>
              <a:p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MUNICIPIULUI</a:t>
                </a:r>
              </a:p>
              <a:p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TÂRGOVIŞTE</a:t>
                </a:r>
              </a:p>
              <a:p>
                <a:pPr algn="ctr"/>
                <a:endParaRPr lang="en-US" altLang="ro-RO" sz="1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700808"/>
            <a:ext cx="7498080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6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reptunghi 19">
            <a:extLst>
              <a:ext uri="{FF2B5EF4-FFF2-40B4-BE49-F238E27FC236}">
                <a16:creationId xmlns="" xmlns:a16="http://schemas.microsoft.com/office/drawing/2014/main" id="{74E4FB84-62B9-45A3-BD7C-7D5425EA6F74}"/>
              </a:ext>
            </a:extLst>
          </p:cNvPr>
          <p:cNvSpPr/>
          <p:nvPr/>
        </p:nvSpPr>
        <p:spPr>
          <a:xfrm>
            <a:off x="359916" y="1728312"/>
            <a:ext cx="8424168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o-RO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VALOARE PROIECT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="" xmlns:a16="http://schemas.microsoft.com/office/drawing/2014/main" id="{67F447A6-A111-4EEA-8413-3B6F8D925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810476"/>
              </p:ext>
            </p:extLst>
          </p:nvPr>
        </p:nvGraphicFramePr>
        <p:xfrm>
          <a:off x="936715" y="2492896"/>
          <a:ext cx="7270570" cy="2099667"/>
        </p:xfrm>
        <a:graphic>
          <a:graphicData uri="http://schemas.openxmlformats.org/drawingml/2006/table">
            <a:tbl>
              <a:tblPr/>
              <a:tblGrid>
                <a:gridCol w="51845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59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SURSE </a:t>
                      </a:r>
                      <a:r>
                        <a:rPr kumimoji="0" lang="ro-R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FINANȚARE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VALOARE (LEI)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Valoarea totală a obiectului de </a:t>
                      </a:r>
                      <a:r>
                        <a:rPr kumimoji="0" lang="vi-V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inves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</a:t>
                      </a:r>
                      <a:r>
                        <a:rPr kumimoji="0" lang="ro-R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ț</a:t>
                      </a:r>
                      <a:r>
                        <a:rPr kumimoji="0" lang="vi-V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 (lei cu TVA)</a:t>
                      </a:r>
                      <a:r>
                        <a:rPr kumimoji="0" lang="ro-R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o-RO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din care: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7.080.721,49 lei</a:t>
                      </a:r>
                      <a:r>
                        <a:rPr kumimoji="0" lang="ro-R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o-RO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Valoare eligibilă nerambursabilă din FEDR</a:t>
                      </a:r>
                      <a:endParaRPr kumimoji="0" lang="ro-RO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6,018,613.26 (85%)</a:t>
                      </a:r>
                      <a:endParaRPr kumimoji="0" lang="ro-RO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6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Valoare eligibilă nerambursabilă din bugetul național</a:t>
                      </a:r>
                      <a:endParaRPr kumimoji="0" lang="ro-RO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920,493.80 (13%)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Valoarea cofinanțării eligibile a Beneficiarului</a:t>
                      </a:r>
                      <a:endParaRPr kumimoji="0" lang="ro-RO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141,614.43 (2%)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473254" y="188796"/>
            <a:ext cx="6197493" cy="1117064"/>
            <a:chOff x="564836" y="188796"/>
            <a:chExt cx="6197493" cy="1117064"/>
          </a:xfrm>
        </p:grpSpPr>
        <p:pic>
          <p:nvPicPr>
            <p:cNvPr id="19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836" y="282531"/>
              <a:ext cx="952500" cy="952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" name="Grupare 1">
              <a:extLst>
                <a:ext uri="{FF2B5EF4-FFF2-40B4-BE49-F238E27FC236}">
                  <a16:creationId xmlns="" xmlns:a16="http://schemas.microsoft.com/office/drawing/2014/main" id="{D2B82C8A-C765-4A5C-A667-317222702040}"/>
                </a:ext>
              </a:extLst>
            </p:cNvPr>
            <p:cNvGrpSpPr/>
            <p:nvPr/>
          </p:nvGrpSpPr>
          <p:grpSpPr>
            <a:xfrm>
              <a:off x="5003020" y="188796"/>
              <a:ext cx="1759309" cy="1117064"/>
              <a:chOff x="3885303" y="162488"/>
              <a:chExt cx="1759309" cy="1117064"/>
            </a:xfrm>
          </p:grpSpPr>
          <p:pic>
            <p:nvPicPr>
              <p:cNvPr id="23" name="Imagine 10">
                <a:extLst>
                  <a:ext uri="{FF2B5EF4-FFF2-40B4-BE49-F238E27FC236}">
                    <a16:creationId xmlns="" xmlns:a16="http://schemas.microsoft.com/office/drawing/2014/main" id="{A5FB6E08-6700-4743-B586-2089D4A5A1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5303" y="162488"/>
                <a:ext cx="625665" cy="1117064"/>
              </a:xfrm>
              <a:prstGeom prst="rect">
                <a:avLst/>
              </a:prstGeom>
            </p:spPr>
          </p:pic>
          <p:sp>
            <p:nvSpPr>
              <p:cNvPr id="24" name="Dreptunghi 12">
                <a:extLst>
                  <a:ext uri="{FF2B5EF4-FFF2-40B4-BE49-F238E27FC236}">
                    <a16:creationId xmlns="" xmlns:a16="http://schemas.microsoft.com/office/drawing/2014/main" id="{16090F7C-ED6B-4215-B943-08899B2ED081}"/>
                  </a:ext>
                </a:extLst>
              </p:cNvPr>
              <p:cNvSpPr/>
              <p:nvPr/>
            </p:nvSpPr>
            <p:spPr>
              <a:xfrm>
                <a:off x="4510968" y="472598"/>
                <a:ext cx="113364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PRIM</a:t>
                </a:r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ĂRIA </a:t>
                </a:r>
              </a:p>
              <a:p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MUNICIPIULUI</a:t>
                </a:r>
              </a:p>
              <a:p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TÂRGOVIŞTE</a:t>
                </a:r>
              </a:p>
              <a:p>
                <a:pPr algn="ctr"/>
                <a:endParaRPr lang="en-US" altLang="ro-RO" sz="1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051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reptunghi 20">
            <a:extLst>
              <a:ext uri="{FF2B5EF4-FFF2-40B4-BE49-F238E27FC236}">
                <a16:creationId xmlns="" xmlns:a16="http://schemas.microsoft.com/office/drawing/2014/main" id="{1FFF5BDF-DE55-4B1C-8285-1058B67A7127}"/>
              </a:ext>
            </a:extLst>
          </p:cNvPr>
          <p:cNvSpPr/>
          <p:nvPr/>
        </p:nvSpPr>
        <p:spPr>
          <a:xfrm>
            <a:off x="359916" y="1773034"/>
            <a:ext cx="8424168" cy="4912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o-RO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OBIECTIVE PROIECT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endParaRPr lang="ro-RO" sz="17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Investiția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Amenajare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parc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public de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agrement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loisir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 GAR</a:t>
            </a:r>
            <a:r>
              <a:rPr lang="ro-RO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presupune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reconversia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funcţională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unui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teren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abandonat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neutilizat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Municipiul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Târgovişte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Amenajare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spaţii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verzi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	-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Crearea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facilităţi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recreere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terenul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amenajat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Realizarea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unui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multifuncţional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bibliotecă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spaţiu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spectacole</a:t>
            </a:r>
            <a:endParaRPr lang="en-US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investiţie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propune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amenajarea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ntregii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suprafeţe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16.481mp. </a:t>
            </a:r>
            <a:endParaRPr lang="ro-RO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o-RO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o-RO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STADIUL LA ACEST MOMENT 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S-au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</a:t>
            </a:r>
            <a:r>
              <a:rPr lang="ro-RO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ț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inut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toate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avizele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acordurile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s-a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eliberat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utoriza</a:t>
            </a:r>
            <a:r>
              <a:rPr lang="ro-RO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ț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construire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gsw-F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o-RO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73254" y="188796"/>
            <a:ext cx="6197493" cy="1117064"/>
            <a:chOff x="564836" y="188796"/>
            <a:chExt cx="6197493" cy="1117064"/>
          </a:xfrm>
        </p:grpSpPr>
        <p:pic>
          <p:nvPicPr>
            <p:cNvPr id="11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836" y="282531"/>
              <a:ext cx="952500" cy="952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9" name="Grupare 1">
              <a:extLst>
                <a:ext uri="{FF2B5EF4-FFF2-40B4-BE49-F238E27FC236}">
                  <a16:creationId xmlns="" xmlns:a16="http://schemas.microsoft.com/office/drawing/2014/main" id="{D2B82C8A-C765-4A5C-A667-317222702040}"/>
                </a:ext>
              </a:extLst>
            </p:cNvPr>
            <p:cNvGrpSpPr/>
            <p:nvPr/>
          </p:nvGrpSpPr>
          <p:grpSpPr>
            <a:xfrm>
              <a:off x="5003020" y="188796"/>
              <a:ext cx="1759309" cy="1117064"/>
              <a:chOff x="3885303" y="162488"/>
              <a:chExt cx="1759309" cy="1117064"/>
            </a:xfrm>
          </p:grpSpPr>
          <p:pic>
            <p:nvPicPr>
              <p:cNvPr id="20" name="Imagine 10">
                <a:extLst>
                  <a:ext uri="{FF2B5EF4-FFF2-40B4-BE49-F238E27FC236}">
                    <a16:creationId xmlns="" xmlns:a16="http://schemas.microsoft.com/office/drawing/2014/main" id="{A5FB6E08-6700-4743-B586-2089D4A5A1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5303" y="162488"/>
                <a:ext cx="625665" cy="1117064"/>
              </a:xfrm>
              <a:prstGeom prst="rect">
                <a:avLst/>
              </a:prstGeom>
            </p:spPr>
          </p:pic>
          <p:sp>
            <p:nvSpPr>
              <p:cNvPr id="22" name="Dreptunghi 12">
                <a:extLst>
                  <a:ext uri="{FF2B5EF4-FFF2-40B4-BE49-F238E27FC236}">
                    <a16:creationId xmlns="" xmlns:a16="http://schemas.microsoft.com/office/drawing/2014/main" id="{16090F7C-ED6B-4215-B943-08899B2ED081}"/>
                  </a:ext>
                </a:extLst>
              </p:cNvPr>
              <p:cNvSpPr/>
              <p:nvPr/>
            </p:nvSpPr>
            <p:spPr>
              <a:xfrm>
                <a:off x="4510968" y="472598"/>
                <a:ext cx="113364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PRIM</a:t>
                </a:r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ĂRIA </a:t>
                </a:r>
              </a:p>
              <a:p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MUNICIPIULUI</a:t>
                </a:r>
              </a:p>
              <a:p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TÂRGOVIŞTE</a:t>
                </a:r>
              </a:p>
              <a:p>
                <a:pPr algn="ctr"/>
                <a:endParaRPr lang="en-US" altLang="ro-RO" sz="1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721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473254" y="188796"/>
            <a:ext cx="6197493" cy="1117064"/>
            <a:chOff x="564836" y="188796"/>
            <a:chExt cx="6197493" cy="1117064"/>
          </a:xfrm>
        </p:grpSpPr>
        <p:pic>
          <p:nvPicPr>
            <p:cNvPr id="11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836" y="282531"/>
              <a:ext cx="952500" cy="952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" name="Grupare 1">
              <a:extLst>
                <a:ext uri="{FF2B5EF4-FFF2-40B4-BE49-F238E27FC236}">
                  <a16:creationId xmlns="" xmlns:a16="http://schemas.microsoft.com/office/drawing/2014/main" id="{D2B82C8A-C765-4A5C-A667-317222702040}"/>
                </a:ext>
              </a:extLst>
            </p:cNvPr>
            <p:cNvGrpSpPr/>
            <p:nvPr/>
          </p:nvGrpSpPr>
          <p:grpSpPr>
            <a:xfrm>
              <a:off x="5003020" y="188796"/>
              <a:ext cx="1759309" cy="1117064"/>
              <a:chOff x="3885303" y="162488"/>
              <a:chExt cx="1759309" cy="1117064"/>
            </a:xfrm>
          </p:grpSpPr>
          <p:pic>
            <p:nvPicPr>
              <p:cNvPr id="13" name="Imagine 10">
                <a:extLst>
                  <a:ext uri="{FF2B5EF4-FFF2-40B4-BE49-F238E27FC236}">
                    <a16:creationId xmlns="" xmlns:a16="http://schemas.microsoft.com/office/drawing/2014/main" id="{A5FB6E08-6700-4743-B586-2089D4A5A1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5303" y="162488"/>
                <a:ext cx="625665" cy="1117064"/>
              </a:xfrm>
              <a:prstGeom prst="rect">
                <a:avLst/>
              </a:prstGeom>
            </p:spPr>
          </p:pic>
          <p:sp>
            <p:nvSpPr>
              <p:cNvPr id="14" name="Dreptunghi 12">
                <a:extLst>
                  <a:ext uri="{FF2B5EF4-FFF2-40B4-BE49-F238E27FC236}">
                    <a16:creationId xmlns="" xmlns:a16="http://schemas.microsoft.com/office/drawing/2014/main" id="{16090F7C-ED6B-4215-B943-08899B2ED081}"/>
                  </a:ext>
                </a:extLst>
              </p:cNvPr>
              <p:cNvSpPr/>
              <p:nvPr/>
            </p:nvSpPr>
            <p:spPr>
              <a:xfrm>
                <a:off x="4510968" y="472598"/>
                <a:ext cx="113364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PRIM</a:t>
                </a:r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ĂRIA </a:t>
                </a:r>
              </a:p>
              <a:p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MUNICIPIULUI</a:t>
                </a:r>
              </a:p>
              <a:p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TÂRGOVIŞTE</a:t>
                </a:r>
              </a:p>
              <a:p>
                <a:pPr algn="ctr"/>
                <a:endParaRPr lang="en-US" altLang="ro-RO" sz="1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79" y="1413360"/>
            <a:ext cx="8606043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36091" y="1568281"/>
            <a:ext cx="8671818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gsw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DESCRIEREA INTERVENŢIILOR CARE SE VOR REALIZA PRIN PROIECT </a:t>
            </a:r>
          </a:p>
          <a:p>
            <a:pPr algn="ctr"/>
            <a:endParaRPr lang="ro-RO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27063"/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Transformarea unei s</a:t>
            </a:r>
            <a:r>
              <a:rPr lang="gsw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uprafe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țe</a:t>
            </a:r>
            <a:r>
              <a:rPr lang="gsw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gsw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gsw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teren viran </a:t>
            </a:r>
            <a:r>
              <a:rPr lang="gsw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neproductiv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la acest moment, într-un spațiu verde primitor:</a:t>
            </a:r>
          </a:p>
          <a:p>
            <a:pPr defTabSz="627063"/>
            <a:endParaRPr lang="gsw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defTabSz="627063">
              <a:buFont typeface="Wingdings" panose="05000000000000000000" pitchFamily="2" charset="2"/>
              <a:buChar char="Ø"/>
            </a:pP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gsw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exista</a:t>
            </a:r>
            <a:r>
              <a:rPr lang="gsw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gsw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zone cu </a:t>
            </a:r>
            <a:r>
              <a:rPr lang="gsw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vegeta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gsw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 bogat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gsw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gsw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gsw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peluze ce pot fi folosite ca locuri de </a:t>
            </a:r>
            <a:r>
              <a:rPr lang="gsw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picnic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627063">
              <a:buFont typeface="Wingdings" panose="05000000000000000000" pitchFamily="2" charset="2"/>
              <a:buChar char="Ø"/>
            </a:pPr>
            <a:r>
              <a:rPr lang="gsw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gsw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vor planta arbori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gsw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arbu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gsw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 </a:t>
            </a:r>
            <a:r>
              <a:rPr lang="gsw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 specii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răș</a:t>
            </a:r>
            <a:r>
              <a:rPr lang="gsw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inoase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gsw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foioase</a:t>
            </a:r>
            <a:endParaRPr lang="ro-R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627063">
              <a:buFont typeface="Wingdings" panose="05000000000000000000" pitchFamily="2" charset="2"/>
              <a:buChar char="Ø"/>
            </a:pPr>
            <a:r>
              <a:rPr lang="gsw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gsw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vor amenaja zone cu </a:t>
            </a:r>
            <a:r>
              <a:rPr lang="gsw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flori</a:t>
            </a:r>
            <a:endParaRPr lang="ro-R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627063">
              <a:buFont typeface="Wingdings" panose="05000000000000000000" pitchFamily="2" charset="2"/>
              <a:buChar char="Ø"/>
            </a:pPr>
            <a:r>
              <a:rPr lang="gsw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gsw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iul </a:t>
            </a:r>
            <a:r>
              <a:rPr lang="gsw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verde </a:t>
            </a:r>
            <a:r>
              <a:rPr lang="gsw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reprezint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gsw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gsw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90% din </a:t>
            </a:r>
            <a:r>
              <a:rPr lang="gsw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suprafa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gsw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gsw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parcului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gsw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gsw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 amenajat inclusiv cu </a:t>
            </a:r>
            <a:r>
              <a:rPr lang="gsw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scoar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ță</a:t>
            </a:r>
            <a:r>
              <a:rPr lang="gsw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gsw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copac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gsw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gsw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bolovani </a:t>
            </a:r>
            <a:r>
              <a:rPr lang="gsw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decorativi </a:t>
            </a:r>
            <a:endParaRPr lang="ro-R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627063">
              <a:buFont typeface="Wingdings" panose="05000000000000000000" pitchFamily="2" charset="2"/>
              <a:buChar char="Ø"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va realiza un </a:t>
            </a:r>
            <a:r>
              <a:rPr lang="gsw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 automat de iriga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gsw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  <a:p>
            <a:pPr marL="342900" indent="-342900" algn="just" defTabSz="627063">
              <a:buFont typeface="Wingdings" panose="05000000000000000000" pitchFamily="2" charset="2"/>
              <a:buChar char="Ø"/>
            </a:pPr>
            <a:r>
              <a:rPr lang="gsw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gsw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vor amplasa </a:t>
            </a:r>
            <a:r>
              <a:rPr lang="gsw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gradene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 </a:t>
            </a:r>
            <a:r>
              <a:rPr lang="gsw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vor </a:t>
            </a:r>
            <a:r>
              <a:rPr lang="gsw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avea structura din beton </a:t>
            </a:r>
            <a:r>
              <a:rPr lang="gsw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armat</a:t>
            </a:r>
            <a:endParaRPr lang="gsw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gsw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73254" y="188796"/>
            <a:ext cx="6197493" cy="1117064"/>
            <a:chOff x="564836" y="188796"/>
            <a:chExt cx="6197493" cy="1117064"/>
          </a:xfrm>
        </p:grpSpPr>
        <p:pic>
          <p:nvPicPr>
            <p:cNvPr id="11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836" y="282531"/>
              <a:ext cx="952500" cy="952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" name="Grupare 1">
              <a:extLst>
                <a:ext uri="{FF2B5EF4-FFF2-40B4-BE49-F238E27FC236}">
                  <a16:creationId xmlns="" xmlns:a16="http://schemas.microsoft.com/office/drawing/2014/main" id="{D2B82C8A-C765-4A5C-A667-317222702040}"/>
                </a:ext>
              </a:extLst>
            </p:cNvPr>
            <p:cNvGrpSpPr/>
            <p:nvPr/>
          </p:nvGrpSpPr>
          <p:grpSpPr>
            <a:xfrm>
              <a:off x="5003020" y="188796"/>
              <a:ext cx="1759309" cy="1117064"/>
              <a:chOff x="3885303" y="162488"/>
              <a:chExt cx="1759309" cy="1117064"/>
            </a:xfrm>
          </p:grpSpPr>
          <p:pic>
            <p:nvPicPr>
              <p:cNvPr id="13" name="Imagine 10">
                <a:extLst>
                  <a:ext uri="{FF2B5EF4-FFF2-40B4-BE49-F238E27FC236}">
                    <a16:creationId xmlns="" xmlns:a16="http://schemas.microsoft.com/office/drawing/2014/main" id="{A5FB6E08-6700-4743-B586-2089D4A5A1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5303" y="162488"/>
                <a:ext cx="625665" cy="1117064"/>
              </a:xfrm>
              <a:prstGeom prst="rect">
                <a:avLst/>
              </a:prstGeom>
            </p:spPr>
          </p:pic>
          <p:sp>
            <p:nvSpPr>
              <p:cNvPr id="14" name="Dreptunghi 12">
                <a:extLst>
                  <a:ext uri="{FF2B5EF4-FFF2-40B4-BE49-F238E27FC236}">
                    <a16:creationId xmlns="" xmlns:a16="http://schemas.microsoft.com/office/drawing/2014/main" id="{16090F7C-ED6B-4215-B943-08899B2ED081}"/>
                  </a:ext>
                </a:extLst>
              </p:cNvPr>
              <p:cNvSpPr/>
              <p:nvPr/>
            </p:nvSpPr>
            <p:spPr>
              <a:xfrm>
                <a:off x="4510968" y="472598"/>
                <a:ext cx="113364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PRIM</a:t>
                </a:r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ĂRIA </a:t>
                </a:r>
              </a:p>
              <a:p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MUNICIPIULUI</a:t>
                </a:r>
              </a:p>
              <a:p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TÂRGOVIŞTE</a:t>
                </a:r>
              </a:p>
              <a:p>
                <a:pPr algn="ctr"/>
                <a:endParaRPr lang="en-US" altLang="ro-RO" sz="1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184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473254" y="188796"/>
            <a:ext cx="6197493" cy="1117064"/>
            <a:chOff x="564836" y="188796"/>
            <a:chExt cx="6197493" cy="1117064"/>
          </a:xfrm>
        </p:grpSpPr>
        <p:pic>
          <p:nvPicPr>
            <p:cNvPr id="11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836" y="282531"/>
              <a:ext cx="952500" cy="952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" name="Grupare 1">
              <a:extLst>
                <a:ext uri="{FF2B5EF4-FFF2-40B4-BE49-F238E27FC236}">
                  <a16:creationId xmlns="" xmlns:a16="http://schemas.microsoft.com/office/drawing/2014/main" id="{D2B82C8A-C765-4A5C-A667-317222702040}"/>
                </a:ext>
              </a:extLst>
            </p:cNvPr>
            <p:cNvGrpSpPr/>
            <p:nvPr/>
          </p:nvGrpSpPr>
          <p:grpSpPr>
            <a:xfrm>
              <a:off x="5003020" y="188796"/>
              <a:ext cx="1759309" cy="1117064"/>
              <a:chOff x="3885303" y="162488"/>
              <a:chExt cx="1759309" cy="1117064"/>
            </a:xfrm>
          </p:grpSpPr>
          <p:pic>
            <p:nvPicPr>
              <p:cNvPr id="13" name="Imagine 10">
                <a:extLst>
                  <a:ext uri="{FF2B5EF4-FFF2-40B4-BE49-F238E27FC236}">
                    <a16:creationId xmlns="" xmlns:a16="http://schemas.microsoft.com/office/drawing/2014/main" id="{A5FB6E08-6700-4743-B586-2089D4A5A1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5303" y="162488"/>
                <a:ext cx="625665" cy="1117064"/>
              </a:xfrm>
              <a:prstGeom prst="rect">
                <a:avLst/>
              </a:prstGeom>
            </p:spPr>
          </p:pic>
          <p:sp>
            <p:nvSpPr>
              <p:cNvPr id="14" name="Dreptunghi 12">
                <a:extLst>
                  <a:ext uri="{FF2B5EF4-FFF2-40B4-BE49-F238E27FC236}">
                    <a16:creationId xmlns="" xmlns:a16="http://schemas.microsoft.com/office/drawing/2014/main" id="{16090F7C-ED6B-4215-B943-08899B2ED081}"/>
                  </a:ext>
                </a:extLst>
              </p:cNvPr>
              <p:cNvSpPr/>
              <p:nvPr/>
            </p:nvSpPr>
            <p:spPr>
              <a:xfrm>
                <a:off x="4510968" y="472598"/>
                <a:ext cx="113364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PRIM</a:t>
                </a:r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ĂRIA </a:t>
                </a:r>
              </a:p>
              <a:p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MUNICIPIULUI</a:t>
                </a:r>
              </a:p>
              <a:p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TÂRGOVIŞTE</a:t>
                </a:r>
              </a:p>
              <a:p>
                <a:pPr algn="ctr"/>
                <a:endParaRPr lang="en-US" altLang="ro-RO" sz="1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1628800"/>
            <a:ext cx="780288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5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473254" y="188796"/>
            <a:ext cx="6197493" cy="1117064"/>
            <a:chOff x="564836" y="188796"/>
            <a:chExt cx="6197493" cy="1117064"/>
          </a:xfrm>
        </p:grpSpPr>
        <p:pic>
          <p:nvPicPr>
            <p:cNvPr id="11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836" y="282531"/>
              <a:ext cx="952500" cy="952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" name="Grupare 1">
              <a:extLst>
                <a:ext uri="{FF2B5EF4-FFF2-40B4-BE49-F238E27FC236}">
                  <a16:creationId xmlns="" xmlns:a16="http://schemas.microsoft.com/office/drawing/2014/main" id="{D2B82C8A-C765-4A5C-A667-317222702040}"/>
                </a:ext>
              </a:extLst>
            </p:cNvPr>
            <p:cNvGrpSpPr/>
            <p:nvPr/>
          </p:nvGrpSpPr>
          <p:grpSpPr>
            <a:xfrm>
              <a:off x="5003020" y="188796"/>
              <a:ext cx="1759309" cy="1117064"/>
              <a:chOff x="3885303" y="162488"/>
              <a:chExt cx="1759309" cy="1117064"/>
            </a:xfrm>
          </p:grpSpPr>
          <p:pic>
            <p:nvPicPr>
              <p:cNvPr id="13" name="Imagine 10">
                <a:extLst>
                  <a:ext uri="{FF2B5EF4-FFF2-40B4-BE49-F238E27FC236}">
                    <a16:creationId xmlns="" xmlns:a16="http://schemas.microsoft.com/office/drawing/2014/main" id="{A5FB6E08-6700-4743-B586-2089D4A5A1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5303" y="162488"/>
                <a:ext cx="625665" cy="1117064"/>
              </a:xfrm>
              <a:prstGeom prst="rect">
                <a:avLst/>
              </a:prstGeom>
            </p:spPr>
          </p:pic>
          <p:sp>
            <p:nvSpPr>
              <p:cNvPr id="14" name="Dreptunghi 12">
                <a:extLst>
                  <a:ext uri="{FF2B5EF4-FFF2-40B4-BE49-F238E27FC236}">
                    <a16:creationId xmlns="" xmlns:a16="http://schemas.microsoft.com/office/drawing/2014/main" id="{16090F7C-ED6B-4215-B943-08899B2ED081}"/>
                  </a:ext>
                </a:extLst>
              </p:cNvPr>
              <p:cNvSpPr/>
              <p:nvPr/>
            </p:nvSpPr>
            <p:spPr>
              <a:xfrm>
                <a:off x="4510968" y="472598"/>
                <a:ext cx="113364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PRIM</a:t>
                </a:r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ĂRIA </a:t>
                </a:r>
              </a:p>
              <a:p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MUNICIPIULUI</a:t>
                </a:r>
              </a:p>
              <a:p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TÂRGOVIŞTE</a:t>
                </a:r>
              </a:p>
              <a:p>
                <a:pPr algn="ctr"/>
                <a:endParaRPr lang="en-US" altLang="ro-RO" sz="1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5" name="Rectangle 14"/>
          <p:cNvSpPr/>
          <p:nvPr/>
        </p:nvSpPr>
        <p:spPr>
          <a:xfrm>
            <a:off x="337270" y="1636759"/>
            <a:ext cx="2596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SOLUȚIE PROPUSĂ</a:t>
            </a:r>
            <a:endParaRPr lang="gsw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9144000" cy="398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3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36091" y="1268760"/>
            <a:ext cx="867181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endParaRPr lang="ro-RO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ALEI </a:t>
            </a:r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leile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configura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 general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iului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dore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respectarea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detaliu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principiilor </a:t>
            </a:r>
            <a:r>
              <a:rPr lang="pt-B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egalit</a:t>
            </a:r>
            <a:r>
              <a:rPr lang="ro-RO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ăț</a:t>
            </a:r>
            <a:r>
              <a:rPr lang="pt-B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ro-RO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pt-B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anse </a:t>
            </a:r>
            <a:r>
              <a:rPr lang="ro-RO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pt-B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nediscrimin</a:t>
            </a:r>
            <a:r>
              <a:rPr lang="ro-RO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pt-B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rii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nclina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aleilor nu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depășește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fiind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utile persoanelor cu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dizabil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tăți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locomotorii.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 realiza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pia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punct central va fi 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artezian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Pavajul pia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etei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 fi din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piatr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cubic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andezit, cu dimensiunile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10x10x10cm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gsw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73254" y="188796"/>
            <a:ext cx="6197493" cy="1117064"/>
            <a:chOff x="564836" y="188796"/>
            <a:chExt cx="6197493" cy="1117064"/>
          </a:xfrm>
        </p:grpSpPr>
        <p:pic>
          <p:nvPicPr>
            <p:cNvPr id="11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836" y="282531"/>
              <a:ext cx="952500" cy="952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" name="Grupare 1">
              <a:extLst>
                <a:ext uri="{FF2B5EF4-FFF2-40B4-BE49-F238E27FC236}">
                  <a16:creationId xmlns="" xmlns:a16="http://schemas.microsoft.com/office/drawing/2014/main" id="{D2B82C8A-C765-4A5C-A667-317222702040}"/>
                </a:ext>
              </a:extLst>
            </p:cNvPr>
            <p:cNvGrpSpPr/>
            <p:nvPr/>
          </p:nvGrpSpPr>
          <p:grpSpPr>
            <a:xfrm>
              <a:off x="5003020" y="188796"/>
              <a:ext cx="1759309" cy="1117064"/>
              <a:chOff x="3885303" y="162488"/>
              <a:chExt cx="1759309" cy="1117064"/>
            </a:xfrm>
          </p:grpSpPr>
          <p:pic>
            <p:nvPicPr>
              <p:cNvPr id="13" name="Imagine 10">
                <a:extLst>
                  <a:ext uri="{FF2B5EF4-FFF2-40B4-BE49-F238E27FC236}">
                    <a16:creationId xmlns="" xmlns:a16="http://schemas.microsoft.com/office/drawing/2014/main" id="{A5FB6E08-6700-4743-B586-2089D4A5A1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5303" y="162488"/>
                <a:ext cx="625665" cy="1117064"/>
              </a:xfrm>
              <a:prstGeom prst="rect">
                <a:avLst/>
              </a:prstGeom>
            </p:spPr>
          </p:pic>
          <p:sp>
            <p:nvSpPr>
              <p:cNvPr id="14" name="Dreptunghi 12">
                <a:extLst>
                  <a:ext uri="{FF2B5EF4-FFF2-40B4-BE49-F238E27FC236}">
                    <a16:creationId xmlns="" xmlns:a16="http://schemas.microsoft.com/office/drawing/2014/main" id="{16090F7C-ED6B-4215-B943-08899B2ED081}"/>
                  </a:ext>
                </a:extLst>
              </p:cNvPr>
              <p:cNvSpPr/>
              <p:nvPr/>
            </p:nvSpPr>
            <p:spPr>
              <a:xfrm>
                <a:off x="4510968" y="472598"/>
                <a:ext cx="113364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PRIM</a:t>
                </a:r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ĂRIA </a:t>
                </a:r>
              </a:p>
              <a:p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MUNICIPIULUI</a:t>
                </a:r>
              </a:p>
              <a:p>
                <a:r>
                  <a:rPr lang="ro-RO" altLang="ro-RO" sz="1000" b="1" dirty="0">
                    <a:solidFill>
                      <a:srgbClr val="649CD2"/>
                    </a:solidFill>
                    <a:latin typeface="Times New Roman" pitchFamily="18" charset="0"/>
                    <a:cs typeface="Times New Roman" pitchFamily="18" charset="0"/>
                  </a:rPr>
                  <a:t>TÂRGOVIŞTE</a:t>
                </a:r>
              </a:p>
              <a:p>
                <a:pPr algn="ctr"/>
                <a:endParaRPr lang="en-US" altLang="ro-RO" sz="1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236092" y="3140969"/>
            <a:ext cx="8746094" cy="3512476"/>
            <a:chOff x="224898" y="1852996"/>
            <a:chExt cx="8694205" cy="344821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898" y="2313208"/>
              <a:ext cx="8694205" cy="29880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281084" y="1852996"/>
              <a:ext cx="2596912" cy="4257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gsw-FR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729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365</Words>
  <Application>Microsoft Office PowerPoint</Application>
  <PresentationFormat>On-screen Show (4:3)</PresentationFormat>
  <Paragraphs>121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</dc:creator>
  <cp:lastModifiedBy>George</cp:lastModifiedBy>
  <cp:revision>100</cp:revision>
  <cp:lastPrinted>2019-10-01T12:40:38Z</cp:lastPrinted>
  <dcterms:created xsi:type="dcterms:W3CDTF">2019-03-13T10:47:43Z</dcterms:created>
  <dcterms:modified xsi:type="dcterms:W3CDTF">2019-10-02T05:06:56Z</dcterms:modified>
</cp:coreProperties>
</file>